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8" r:id="rId3"/>
    <p:sldId id="258" r:id="rId4"/>
    <p:sldId id="377" r:id="rId5"/>
    <p:sldId id="378" r:id="rId6"/>
    <p:sldId id="369" r:id="rId7"/>
    <p:sldId id="382" r:id="rId8"/>
    <p:sldId id="385" r:id="rId9"/>
    <p:sldId id="387" r:id="rId10"/>
    <p:sldId id="388" r:id="rId11"/>
    <p:sldId id="389" r:id="rId12"/>
    <p:sldId id="379" r:id="rId13"/>
    <p:sldId id="380" r:id="rId14"/>
    <p:sldId id="394" r:id="rId15"/>
    <p:sldId id="396" r:id="rId16"/>
    <p:sldId id="395" r:id="rId17"/>
    <p:sldId id="390" r:id="rId18"/>
    <p:sldId id="383" r:id="rId19"/>
    <p:sldId id="391" r:id="rId20"/>
    <p:sldId id="392" r:id="rId21"/>
    <p:sldId id="393" r:id="rId22"/>
    <p:sldId id="340" r:id="rId23"/>
    <p:sldId id="376" r:id="rId24"/>
    <p:sldId id="278" r:id="rId25"/>
    <p:sldId id="370" r:id="rId26"/>
    <p:sldId id="282" r:id="rId27"/>
    <p:sldId id="335" r:id="rId28"/>
    <p:sldId id="3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D"/>
    <a:srgbClr val="18502C"/>
    <a:srgbClr val="1F77B5"/>
    <a:srgbClr val="96B0BA"/>
    <a:srgbClr val="F4EF50"/>
    <a:srgbClr val="F7F36F"/>
    <a:srgbClr val="EFEC96"/>
    <a:srgbClr val="E6E267"/>
    <a:srgbClr val="FFFB54"/>
    <a:srgbClr val="F8F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447AA-60F4-2A46-97A9-F490BF48B5C8}" v="1" dt="2019-07-16T21:16:18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06"/>
    <p:restoredTop sz="86447"/>
  </p:normalViewPr>
  <p:slideViewPr>
    <p:cSldViewPr snapToGrid="0" snapToObjects="1">
      <p:cViewPr>
        <p:scale>
          <a:sx n="71" d="100"/>
          <a:sy n="71" d="100"/>
        </p:scale>
        <p:origin x="-216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4A762-8BDA-2B49-91A2-7467EC7E2719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4F97E-C016-3642-9CDE-36291C9DC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applications in the changing cold regions of Canada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3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6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year </a:t>
            </a:r>
            <a:r>
              <a:rPr lang="en-US" dirty="0" err="1"/>
              <a:t>simulaton</a:t>
            </a:r>
            <a:endParaRPr lang="en-US" dirty="0"/>
          </a:p>
          <a:p>
            <a:r>
              <a:rPr lang="en-US" dirty="0"/>
              <a:t>Note 24h stability difference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1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28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7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plot </a:t>
            </a:r>
            <a:r>
              <a:rPr lang="en-US" dirty="0" err="1"/>
              <a:t>belings</a:t>
            </a:r>
            <a:r>
              <a:rPr lang="en-US" dirty="0"/>
              <a:t> in the garbage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5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21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A34E-20B2-D24E-A5E6-7E80AD0BB5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Ground that is frozen for two or more consecutive years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Talik – confined, </a:t>
            </a:r>
            <a:r>
              <a:rPr lang="en-US" dirty="0" err="1"/>
              <a:t>trhough</a:t>
            </a:r>
            <a:r>
              <a:rPr lang="en-US" dirty="0"/>
              <a:t>, isolated, connected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Active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Frost 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Permafrost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73DBE-93C3-A046-BDC3-8A20ED1602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7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Ground that is frozen for two or more consecutive years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Talik – confined, </a:t>
            </a:r>
            <a:r>
              <a:rPr lang="en-US" dirty="0" err="1"/>
              <a:t>trhough</a:t>
            </a:r>
            <a:r>
              <a:rPr lang="en-US" dirty="0"/>
              <a:t>, isolated, connected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Active Layer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Frost 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Permafrost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73DBE-93C3-A046-BDC3-8A20ED1602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7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Discontinuous PF</a:t>
            </a:r>
          </a:p>
          <a:p>
            <a:r>
              <a:rPr lang="en-US" dirty="0"/>
              <a:t>3 </a:t>
            </a:r>
            <a:r>
              <a:rPr lang="en-US" dirty="0" err="1"/>
              <a:t>landcover</a:t>
            </a:r>
            <a:r>
              <a:rPr lang="en-US" dirty="0"/>
              <a:t>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5AEE4-691A-2749-9EC4-3745FC42FD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5A34E-20B2-D24E-A5E6-7E80AD0BB5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4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Permafrost or seasonal ground 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0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03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Properties of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IC : Uniform 0˚C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BC: Constant 5˚C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2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SIZE</a:t>
            </a:r>
          </a:p>
          <a:p>
            <a:r>
              <a:rPr lang="en-US" dirty="0"/>
              <a:t>Animate appearance of T in left </a:t>
            </a:r>
          </a:p>
          <a:p>
            <a:r>
              <a:rPr lang="en-US" dirty="0"/>
              <a:t>Flip </a:t>
            </a:r>
            <a:r>
              <a:rPr lang="en-US" dirty="0" err="1"/>
              <a:t>xy</a:t>
            </a:r>
            <a:r>
              <a:rPr lang="en-US" dirty="0"/>
              <a:t> left</a:t>
            </a:r>
          </a:p>
          <a:p>
            <a:r>
              <a:rPr lang="en-US" dirty="0" err="1"/>
              <a:t>Darkem</a:t>
            </a:r>
            <a:r>
              <a:rPr lang="en-US" dirty="0"/>
              <a:t> T in left </a:t>
            </a:r>
          </a:p>
          <a:p>
            <a:r>
              <a:rPr lang="en-US" dirty="0"/>
              <a:t>Label zones in right plot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38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4F97E-C016-3642-9CDE-36291C9DC5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1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E73D-4E8D-D848-A079-8F34265F8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A9CD5-6AC8-D24A-8CBE-B0A76808E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14CCF-A906-F944-A38F-5569A1233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93C2E-41B7-E740-8B22-A80DC20AE291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B787F-5581-F24B-8FB3-5AF8628B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4AD47-8F7C-F34E-933B-C8F22CC9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6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C11715D-CF75-8E46-B813-28FA83DE153D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C6E24F-A28C-8B4A-B8A4-B8B70935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87E3B1-0B0C-874D-8678-F29604E5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DD82D64-A537-D24F-87BB-3E67702D9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6D7D7B4-D585-BB4C-B2FC-A2546BDF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A69549-1B1A-F343-BD7B-65DF564C8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A1709E4-8DFD-CE4A-B2C8-2F836B7F9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2A95A1-A1A9-2F43-865C-A7199A19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3D2F75-3348-5845-88CB-4C5441966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465DF3-5B47-E749-9C70-8FDEDBBC0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B5A185-D587-744D-A089-3EE30884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AF24E-0ADC-EF41-85D9-FECAAA482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45FE-A2B7-D54E-9BFB-14D19407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A6CB-670A-E24B-A637-3F7899BB5DE4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7F915-D599-AF4E-9FFD-F8CBB237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C8F5-375D-0841-AF86-12768B5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CCB44D-B36A-A24D-8193-46428CF6BC57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803CE3-8174-AB42-9C83-4A0983AA5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90E0AED-C329-EF49-BCEC-8C34032BC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A0E299-BC0B-7349-946E-63AFBD2A9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31775DC-8743-CD44-8F5D-EE303CCD5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E2BD62-8A64-0E43-A01A-33DF1798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F6D8EC-9739-0B46-AABE-57FEF8618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5306460-5D9D-F040-B892-D008CD35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B06D25F-84A7-734D-8FE0-DEEF76A5D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50C1FC-0C97-324D-9909-AB96741EC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76E0D-5558-E84F-B48C-1CFA94474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E1E26-86D7-9B4D-B98A-D17043C66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51816-E8AE-0B48-B6CD-476C259C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8451A-AE08-6243-AB91-CAC462FA2B61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214F1-2EE1-3A4E-B78F-CE575936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5BEB-8477-B242-B194-5D67C4BC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6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CBAEC97-6CE7-A448-99FF-95CB65D9D34B}"/>
              </a:ext>
            </a:extLst>
          </p:cNvPr>
          <p:cNvGrpSpPr/>
          <p:nvPr userDrawn="1"/>
        </p:nvGrpSpPr>
        <p:grpSpPr>
          <a:xfrm>
            <a:off x="0" y="6223046"/>
            <a:ext cx="12192000" cy="640151"/>
            <a:chOff x="0" y="6222309"/>
            <a:chExt cx="12192000" cy="64015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86D0A1A-7621-304A-932D-D2408505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F97E4-2208-104A-8A39-118C1659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57D8C2B-81AA-C745-8034-419326654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FDA3E1C-731E-784B-ADC3-5959BA674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317E175-1CA6-8542-8DDE-EE3BF3601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C70BE7C-9160-8442-B7DB-703BF2A6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1831CF0-2308-3046-B27E-AACA2D414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776A43-E6CB-4B44-B5E2-187F5251E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26768"/>
              <a:ext cx="1524000" cy="635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44EB484-E4FD-4E49-B05E-431ED3EFA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BA3A48-50ED-5E43-8A09-BE8E02E5E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3" y="3281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D05F3-474B-FB45-9C0F-6CC89557A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85710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41C98-ABB4-EE4C-855B-33C93697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2AC0-83C3-2840-A60D-34C9FF404B7A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7F66-4C7B-7B43-8F28-490452E7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C4C5-0E5D-FB4D-ADB1-EFF2E665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4813" y="6485361"/>
            <a:ext cx="2743200" cy="365125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0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127B-2E43-6049-9F42-4E21A024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081EA-16BF-EC45-B88F-8037B619B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AD9C-C17D-4D45-B767-7EDCFAE7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D354E-9C08-5745-AF58-EF5B660147B1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9D5F-BBEF-DE46-9E37-8BF58175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E1812-90FD-994E-BEDC-CAC89F5A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0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ADA2A2-0CED-9440-9DAE-71AEFCA4FB07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543EA7-6EF8-0248-997D-7E930D056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6E7E03-348F-2646-891D-5A417C143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F5476E-3EB4-B548-99CE-38E0F44F8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2A0495-7D90-CB4B-943C-23FF4F03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5543F-9F06-8C4E-8CF2-909EFB9D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F2896B-3765-8948-B9B6-7DAD80A3D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0912E9-64F9-D64F-BFA0-866C4CE0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E611AC-54BA-C340-9BFE-48619600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B7CE1D-5AFF-9242-ABAB-AA592455A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2F03A2-86E9-E443-9B60-A3629C84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5FB3C-5781-954A-A197-41B426488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43E3D-61B0-6A45-93C2-E3CD00871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CF790-F9F8-B040-B7A2-F86063ED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90A5-0DF9-B04B-B588-996A8D2956DF}" type="datetime1">
              <a:rPr lang="en-CA" smtClean="0"/>
              <a:t>2019-07-16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1E61E-BCC4-7E40-9EE0-E36117E3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8EEF6-E3B9-B446-97FA-9F76338F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0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A16F4EA-8BD3-BA44-ADE0-2067F05D68DB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5F0CB1B-5A46-5441-BE1D-787F878E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04B119C-E5DA-5E49-B041-6BB6C651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7C653A6-5D05-9647-920B-2D355AFDB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F0BA03E-39DD-6644-9CB6-3C6BA9AA6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0046D5A-320C-0D4C-8522-CA787EDD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53BAC92-DC91-3447-A9EF-471798E80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1723D2E-E565-C047-B69E-3F6EBA32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516FB37-4809-EE48-A01B-F040E036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E88027A-9321-184A-B11F-8FDF39330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85D22-5636-F541-B39E-DA2FBF28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ACA41-138E-A343-9AAF-476E87270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4441-AF88-5142-A79C-1A2F54AC4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3A619-9BB6-9145-B921-973904607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1FB1F-F1A3-B44A-9AF6-477ACC21E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68C86-452F-DA47-840D-234D3B3B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CA1E-A1BD-CA4E-A28E-62C17E2E443A}" type="datetime1">
              <a:rPr lang="en-CA" smtClean="0"/>
              <a:t>2019-07-16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AC891A-822A-B44D-816B-55243A02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276114-7F72-094B-8F6F-F127E52A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BEAE9-540A-FD4C-89AD-557F4A992A47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AFAB3E-5933-E843-B5FF-E8EF5324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82FF5A-84DA-A146-81A1-74E3C136E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13C353-4028-4943-9FE7-BB5DF2881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426F871-F691-844F-94FA-9E9F6CC5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6D08D6-345D-524F-8E90-7843FDA85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B74112-6A61-6B45-81D2-2AE25E37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3353B8-0ED6-CE48-BBCB-14F91D29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F64AC57-1DF3-3F4F-80D4-A3041682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7C9FAF-F138-4649-9D13-FA647291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3A0F78-2C09-8C47-82A2-5C320E89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3F1ED-0044-684E-A48C-121F7382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11CE-1FEC-7E43-BF6B-DAFD6B64CADE}" type="datetime1">
              <a:rPr lang="en-CA" smtClean="0"/>
              <a:t>2019-07-16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9EB4F-5708-1E4B-8276-B5B0BDD4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5AF7A-681F-564C-878C-3DA30840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2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DFE053-FAAF-CF42-9240-EAB1CEF9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28E0-E391-3E4D-8037-9B624112E489}" type="datetime1">
              <a:rPr lang="en-CA" smtClean="0"/>
              <a:t>2019-07-16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9AACE-F3C8-3345-A876-A07880A4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6328B-7C09-224D-854C-F9FCB08D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2"/>
                </a:solidFill>
                <a:highlight>
                  <a:srgbClr val="000000"/>
                </a:highlight>
              </a:defRPr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8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4FE795A-3118-4444-BA1B-45172E3A7EBB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6479812-BE5D-384C-AD55-E7BD7BD3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4F70CD-A3D2-EF41-B35B-FA771A87D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1A9352-9F9E-1C44-BA7B-3F8611F08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4543AC8-17A0-2B4C-9E50-67ECA9F0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9DECE7-8066-FE41-AEC1-CE8690E39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51FE55-E31D-8447-8A4B-2B01621E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F1474E2-8360-F24B-A970-F9149293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C171CE6-1AD2-F740-A8A8-4B500836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2FFE07-3C0C-EC4F-AB09-471C06BAE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670FEB-9EBC-C544-A14D-203B5C6D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1109-BDBA-AD41-8F78-C895AAA3A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4CD8A-67F4-B847-9ABD-B1B8A21DE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00AA-B7AC-3A45-824C-2E18D468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37807-60AD-1246-88C6-3CD98C03525A}" type="datetime1">
              <a:rPr lang="en-CA" smtClean="0"/>
              <a:t>2019-07-16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545F-9017-7B46-BDA2-89C1871C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FAA5B-EA2C-884C-8148-84A09F30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highlight>
                  <a:srgbClr val="000000"/>
                </a:highlight>
              </a:defRPr>
            </a:lvl1pPr>
          </a:lstStyle>
          <a:p>
            <a:fld id="{1B935BA4-9630-D040-B397-03319E6265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1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0FD62CA-73A7-B445-930D-2506E3E314DE}"/>
              </a:ext>
            </a:extLst>
          </p:cNvPr>
          <p:cNvGrpSpPr/>
          <p:nvPr userDrawn="1"/>
        </p:nvGrpSpPr>
        <p:grpSpPr>
          <a:xfrm>
            <a:off x="-1074" y="6222309"/>
            <a:ext cx="12204879" cy="648569"/>
            <a:chOff x="-12879" y="6226769"/>
            <a:chExt cx="12204879" cy="64856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AA7230-0981-3C49-9788-5D03C585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879" y="6235188"/>
              <a:ext cx="1524000" cy="6356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A243ED-1B13-BB45-9677-C7C89A07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35188"/>
              <a:ext cx="1524000" cy="6356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3CCC6-87B2-7345-BC31-493DE24E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35188"/>
              <a:ext cx="1524000" cy="63569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0433D-0094-7643-91AF-ED89764E8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35188"/>
              <a:ext cx="1524000" cy="63569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DC52B6-2DA6-254E-A865-AC13136D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35188"/>
              <a:ext cx="1524000" cy="63569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74E67F-475E-1741-BDE5-08D05D591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37941"/>
              <a:ext cx="1524000" cy="6356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7D96A5-FE5E-4741-B682-6969C92CA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6769"/>
              <a:ext cx="1524000" cy="6356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A7BBA64-E65F-2A48-B636-30B8A17F5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11543" y="6239647"/>
              <a:ext cx="1524000" cy="63569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AF2A01C-D047-174A-B28E-BB76E7CD7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48102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39A21-67CD-9F42-9378-2E22CFE5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813D1-A6A3-1C43-9AA8-47318FF81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A834A-695E-9640-840A-78C7E3327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44E67-8AB3-F944-B55C-E1627273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F807-131B-6346-8195-AFF5D543FB69}" type="datetime1">
              <a:rPr lang="en-CA" smtClean="0"/>
              <a:t>2019-07-16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569DF-EC16-4249-9EE4-FC3A082E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BA7F0-DC08-E94E-A562-AC72B02C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1780AE-1432-0B4E-882A-A50E0B4F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B2A-4F80-BD45-A9DD-C0E824E15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F2B6-78C7-794F-A8DC-68E06302A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100A7-F5D5-EA45-B12F-E6AA04295BBA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F6EE8-93B8-B140-9541-513B0EFA6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54A1-8B86-BB46-A434-228E8A963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5BA4-9630-D040-B397-03319E626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5" Type="http://schemas.openxmlformats.org/officeDocument/2006/relationships/image" Target="../media/image3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jpeg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png"/><Relationship Id="rId9" Type="http://schemas.openxmlformats.org/officeDocument/2006/relationships/image" Target="../media/image53.tif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9C1C-81ED-D64B-B7F1-0F424F1DB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830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Bridging Hydrology and Thermodynamics with an Interface Model of Freeze-Thaw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73E39-9AB9-B349-957A-EE3EA1E27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0942" y="3334156"/>
            <a:ext cx="9144000" cy="1655762"/>
          </a:xfrm>
        </p:spPr>
        <p:txBody>
          <a:bodyPr>
            <a:normAutofit/>
          </a:bodyPr>
          <a:lstStyle/>
          <a:p>
            <a:r>
              <a:rPr lang="fr-CA" b="1" dirty="0"/>
              <a:t>Élise </a:t>
            </a:r>
            <a:r>
              <a:rPr lang="fr-CA" b="1" dirty="0" err="1"/>
              <a:t>Devoie</a:t>
            </a:r>
            <a:r>
              <a:rPr lang="fr-CA" dirty="0"/>
              <a:t>, James R. Craig</a:t>
            </a:r>
            <a:endParaRPr lang="fr-CA" baseline="30000" dirty="0"/>
          </a:p>
          <a:p>
            <a:r>
              <a:rPr lang="en-CA" sz="1300" dirty="0"/>
              <a:t>Civil &amp; Environmental Engineering, University of Waterloo, Waterloo, 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05521-72B8-7B42-8BFD-42AA819725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714" y="5795521"/>
            <a:ext cx="1213316" cy="10225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C1FDB-9291-244E-97A3-8F4CBF61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0CA3-3045-9E43-8753-5C0D14FEF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547" y="5824084"/>
            <a:ext cx="1793368" cy="105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DF6E1-4130-734C-9BE0-EB5B32BFC0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466" y="6194048"/>
            <a:ext cx="2791106" cy="597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3F3D5B-315F-3F4B-A5FF-176475013E3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711" y="6223530"/>
            <a:ext cx="1415655" cy="667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C1ACD-314F-1D43-81C0-F6B5CFFA7B7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7824" y="5524500"/>
            <a:ext cx="1301936" cy="1293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D1466-3E45-8D47-B7A9-66043CA5F4F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141"/>
          <a:stretch/>
        </p:blipFill>
        <p:spPr>
          <a:xfrm>
            <a:off x="9423237" y="5540865"/>
            <a:ext cx="1411371" cy="13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D983-B6AB-7A42-8BCF-DE260A5B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proof is in the numbers!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80D0-4228-AE4D-A2F2-5D58B67C6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4402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Free boundary problem – Saturated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Free boundary problem – Unsaturated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Confined layer – Saturated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4A25F-1F2B-8045-B9D8-0E2A53E1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87890-CAD1-F443-967B-30E37A3FEA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44" y="5245202"/>
            <a:ext cx="3753460" cy="501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B0D5C-3A56-884C-9DAD-399E30CEB4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52" y="3490219"/>
            <a:ext cx="9078013" cy="931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8B8FAF-F350-074F-B17C-DE1640B8D0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42" y="2267773"/>
            <a:ext cx="5846550" cy="498039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BF0EB10D-CEDD-034D-B183-ED8FA1C4C1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590" y="663331"/>
            <a:ext cx="2316186" cy="537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3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663A-7525-374A-95E3-30A03A90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66D3-48D0-3143-98E9-ECD214FD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544287"/>
            <a:ext cx="6478817" cy="44955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description </a:t>
            </a:r>
          </a:p>
          <a:p>
            <a:r>
              <a:rPr lang="en-US" dirty="0"/>
              <a:t>Benchmarking</a:t>
            </a:r>
          </a:p>
          <a:p>
            <a:pPr lvl="1"/>
            <a:r>
              <a:rPr lang="en-US" dirty="0"/>
              <a:t>Stefan</a:t>
            </a:r>
          </a:p>
          <a:p>
            <a:pPr lvl="1"/>
            <a:r>
              <a:rPr lang="en-US" dirty="0"/>
              <a:t>Saturated </a:t>
            </a:r>
          </a:p>
          <a:p>
            <a:pPr lvl="1"/>
            <a:r>
              <a:rPr lang="en-US" dirty="0"/>
              <a:t>Unsaturated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Efficiency Comparison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Observed thaw rates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A7D11-14FD-FC4B-A133-7A465C974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809" y="-17786"/>
            <a:ext cx="3858151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1F8F5E-21A9-B84E-A2DA-038E9D0AD447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6A1BC-A5B3-5342-813F-3A9FD527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BE8D3C-FBCB-E44E-BFE1-24CF5FB2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1476-9E46-EE47-B989-0302E55C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7E810-684D-B341-AF16-351C551D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8C740-81A4-6D47-B301-4AA34E5C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E95175-23BF-044E-BCF9-BE2E53AD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BAD9C8-81D3-F340-8B10-853E2ADB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AA3222-8762-0D4F-B391-F4D2F2B1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0DC02D-AE49-7E4A-93D1-C1DAEB92E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E873C-0A2C-D144-8879-71289C8E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5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F7DD-2FF3-D54C-BCF8-6D904E9C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3" y="347159"/>
            <a:ext cx="10515600" cy="1325563"/>
          </a:xfrm>
        </p:spPr>
        <p:txBody>
          <a:bodyPr/>
          <a:lstStyle/>
          <a:p>
            <a:r>
              <a:rPr lang="en-US" dirty="0"/>
              <a:t>Stefan Problem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8011-FC5F-BC4F-A9E8-DC8C5FD8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3A25F-437B-5542-99BC-A464DE862F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9" t="25489" r="8060" b="23068"/>
          <a:stretch/>
        </p:blipFill>
        <p:spPr>
          <a:xfrm>
            <a:off x="2037806" y="1446146"/>
            <a:ext cx="6017309" cy="4667272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27C24E5-A8C0-934F-8C86-9884E06F4F82}"/>
              </a:ext>
            </a:extLst>
          </p:cNvPr>
          <p:cNvSpPr/>
          <p:nvPr/>
        </p:nvSpPr>
        <p:spPr>
          <a:xfrm>
            <a:off x="7861003" y="1559145"/>
            <a:ext cx="194112" cy="23139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3388E-B617-BD46-8697-CBA80E470EE4}"/>
              </a:ext>
            </a:extLst>
          </p:cNvPr>
          <p:cNvSpPr txBox="1">
            <a:spLocks/>
          </p:cNvSpPr>
          <p:nvPr/>
        </p:nvSpPr>
        <p:spPr>
          <a:xfrm>
            <a:off x="8093429" y="1446146"/>
            <a:ext cx="4917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0.5 cm error, 100 days</a:t>
            </a:r>
          </a:p>
          <a:p>
            <a:pPr marL="0" indent="0">
              <a:buNone/>
            </a:pPr>
            <a:r>
              <a:rPr lang="en-US" dirty="0"/>
              <a:t>1.0 cm error, 1000 days</a:t>
            </a:r>
          </a:p>
        </p:txBody>
      </p:sp>
    </p:spTree>
    <p:extLst>
      <p:ext uri="{BB962C8B-B14F-4D97-AF65-F5344CB8AC3E}">
        <p14:creationId xmlns:p14="http://schemas.microsoft.com/office/powerpoint/2010/main" val="428605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8011-FC5F-BC4F-A9E8-DC8C5FD8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048" y="6485361"/>
            <a:ext cx="2743200" cy="365125"/>
          </a:xfrm>
        </p:spPr>
        <p:txBody>
          <a:bodyPr/>
          <a:lstStyle/>
          <a:p>
            <a:fld id="{1B935BA4-9630-D040-B397-03319E62657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DEB9BD0-D8FE-E146-A548-EF59517E13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048" y="-564676"/>
            <a:ext cx="6541847" cy="84659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AF801DD-DFC8-2E45-B021-19F06B64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1048" y="-564677"/>
            <a:ext cx="6541846" cy="846591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F7C4421-48B1-164A-8497-088A159CFD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1048" y="-564678"/>
            <a:ext cx="6541846" cy="846591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C62CABC-B564-2143-9541-70937F889D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1048" y="-564683"/>
            <a:ext cx="6541846" cy="846591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9AAF7E4-B428-2F40-965D-02DA7A1E2EF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11048" y="-564680"/>
            <a:ext cx="6541846" cy="846591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07961B8-03E1-3341-9186-F09DA6840C9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11048" y="-565108"/>
            <a:ext cx="6541846" cy="846591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94E0CC9-BBDD-CF41-BA24-5B78997EBA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-11048" y="-564892"/>
            <a:ext cx="6541846" cy="846591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C605211-EE62-9C42-A48C-996CE1189E6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-11048" y="-564892"/>
            <a:ext cx="6541846" cy="846591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0AC1560-C591-5F4F-B583-5F88349AC85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-11048" y="-564700"/>
            <a:ext cx="6541846" cy="846591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0D53A4F-982D-7B40-8A96-88CEDED4A9D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-11048" y="-564820"/>
            <a:ext cx="6541846" cy="846591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138E3A6-2A0B-BC45-8B0E-40A6F97B329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-11048" y="-564748"/>
            <a:ext cx="6541846" cy="846591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03CA8CC-5FB9-F340-AF2E-5C83B1A69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-11048" y="-564724"/>
            <a:ext cx="6541846" cy="846591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C653B2A-B1C9-FF4C-8FD3-C594E661C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-11048" y="-564748"/>
            <a:ext cx="6541846" cy="846591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82D0364-1088-8248-A043-CDD8649B73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4981" y="-565108"/>
            <a:ext cx="6542016" cy="846613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84B4F17-5F82-C24E-93D0-44C83E7D372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466" y="328109"/>
            <a:ext cx="2316186" cy="53791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758590-5E80-D14E-9ACC-38326B57E7B3}"/>
              </a:ext>
            </a:extLst>
          </p:cNvPr>
          <p:cNvCxnSpPr/>
          <p:nvPr/>
        </p:nvCxnSpPr>
        <p:spPr>
          <a:xfrm>
            <a:off x="7143731" y="4198845"/>
            <a:ext cx="149395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 1">
            <a:extLst>
              <a:ext uri="{FF2B5EF4-FFF2-40B4-BE49-F238E27FC236}">
                <a16:creationId xmlns:a16="http://schemas.microsoft.com/office/drawing/2014/main" id="{CAA7312D-3B4E-3345-B7EA-EC0A5B2C8E94}"/>
              </a:ext>
            </a:extLst>
          </p:cNvPr>
          <p:cNvSpPr txBox="1">
            <a:spLocks/>
          </p:cNvSpPr>
          <p:nvPr/>
        </p:nvSpPr>
        <p:spPr>
          <a:xfrm>
            <a:off x="644913" y="3281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Saturated Model Benchmark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B8287C1-92D5-734F-9E77-4C668563DBC6}"/>
              </a:ext>
            </a:extLst>
          </p:cNvPr>
          <p:cNvSpPr txBox="1"/>
          <p:nvPr/>
        </p:nvSpPr>
        <p:spPr>
          <a:xfrm>
            <a:off x="8450140" y="5680605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[days]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301C6D-0A38-704C-A7B7-B3BF72FA678A}"/>
              </a:ext>
            </a:extLst>
          </p:cNvPr>
          <p:cNvSpPr txBox="1"/>
          <p:nvPr/>
        </p:nvSpPr>
        <p:spPr>
          <a:xfrm rot="16200000">
            <a:off x="5098451" y="3344893"/>
            <a:ext cx="249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below ground [m]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516C657-CA38-5749-8F56-A328692D5FAC}"/>
              </a:ext>
            </a:extLst>
          </p:cNvPr>
          <p:cNvSpPr txBox="1"/>
          <p:nvPr/>
        </p:nvSpPr>
        <p:spPr>
          <a:xfrm>
            <a:off x="8565886" y="3421091"/>
            <a:ext cx="92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Thawed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F47171B-3CA5-D74D-9E35-662D61FA003E}"/>
              </a:ext>
            </a:extLst>
          </p:cNvPr>
          <p:cNvSpPr txBox="1"/>
          <p:nvPr/>
        </p:nvSpPr>
        <p:spPr>
          <a:xfrm>
            <a:off x="7057967" y="4938743"/>
            <a:ext cx="80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Frozen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1BB6D2A-EDE2-7242-B506-01B2222A66D2}"/>
              </a:ext>
            </a:extLst>
          </p:cNvPr>
          <p:cNvSpPr txBox="1"/>
          <p:nvPr/>
        </p:nvSpPr>
        <p:spPr>
          <a:xfrm>
            <a:off x="7057967" y="2097211"/>
            <a:ext cx="80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Frozen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7DBD99C-876A-3645-9F27-0959CBBC3C5A}"/>
              </a:ext>
            </a:extLst>
          </p:cNvPr>
          <p:cNvSpPr txBox="1"/>
          <p:nvPr/>
        </p:nvSpPr>
        <p:spPr>
          <a:xfrm>
            <a:off x="11300047" y="3421091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Slushy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E9AB37C-DBDD-F840-A1D1-7F7D697CB2E1}"/>
              </a:ext>
            </a:extLst>
          </p:cNvPr>
          <p:cNvCxnSpPr>
            <a:cxnSpLocks/>
            <a:stCxn id="98" idx="0"/>
          </p:cNvCxnSpPr>
          <p:nvPr/>
        </p:nvCxnSpPr>
        <p:spPr>
          <a:xfrm flipH="1" flipV="1">
            <a:off x="10951309" y="2377440"/>
            <a:ext cx="737082" cy="1043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52814D3-0DD0-884C-AE25-BB712BD69CBD}"/>
              </a:ext>
            </a:extLst>
          </p:cNvPr>
          <p:cNvCxnSpPr>
            <a:cxnSpLocks/>
          </p:cNvCxnSpPr>
          <p:nvPr/>
        </p:nvCxnSpPr>
        <p:spPr>
          <a:xfrm flipH="1">
            <a:off x="10951309" y="3790423"/>
            <a:ext cx="737082" cy="11483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0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F7DD-2FF3-D54C-BCF8-6D904E9C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Unsaturated Model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8011-FC5F-BC4F-A9E8-DC8C5FD8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70FAD27-B3EA-504D-AB68-91A38A1018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056" y="267268"/>
            <a:ext cx="2316186" cy="53791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474418-1931-014B-9390-8533582D19B4}"/>
              </a:ext>
            </a:extLst>
          </p:cNvPr>
          <p:cNvSpPr/>
          <p:nvPr/>
        </p:nvSpPr>
        <p:spPr>
          <a:xfrm>
            <a:off x="7572375" y="1171575"/>
            <a:ext cx="371475" cy="48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ECEC0-6D8C-9740-A11E-80D101AACAC0}"/>
              </a:ext>
            </a:extLst>
          </p:cNvPr>
          <p:cNvSpPr/>
          <p:nvPr/>
        </p:nvSpPr>
        <p:spPr>
          <a:xfrm>
            <a:off x="9086850" y="3013981"/>
            <a:ext cx="1928813" cy="1985962"/>
          </a:xfrm>
          <a:prstGeom prst="rect">
            <a:avLst/>
          </a:prstGeom>
          <a:solidFill>
            <a:srgbClr val="CC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F4A2B-C602-724F-89E0-2BA6387A3E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2738" y="1224771"/>
            <a:ext cx="5816331" cy="472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F7DD-2FF3-D54C-BCF8-6D904E9C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Unsaturated Model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8011-FC5F-BC4F-A9E8-DC8C5FD8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70FAD27-B3EA-504D-AB68-91A38A1018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056" y="267268"/>
            <a:ext cx="2316186" cy="53791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474418-1931-014B-9390-8533582D19B4}"/>
              </a:ext>
            </a:extLst>
          </p:cNvPr>
          <p:cNvSpPr/>
          <p:nvPr/>
        </p:nvSpPr>
        <p:spPr>
          <a:xfrm>
            <a:off x="7572375" y="1171575"/>
            <a:ext cx="371475" cy="48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ECEC0-6D8C-9740-A11E-80D101AACAC0}"/>
              </a:ext>
            </a:extLst>
          </p:cNvPr>
          <p:cNvSpPr/>
          <p:nvPr/>
        </p:nvSpPr>
        <p:spPr>
          <a:xfrm>
            <a:off x="9086850" y="3013981"/>
            <a:ext cx="1928813" cy="1985962"/>
          </a:xfrm>
          <a:prstGeom prst="rect">
            <a:avLst/>
          </a:prstGeom>
          <a:solidFill>
            <a:srgbClr val="CC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F4A2B-C602-724F-89E0-2BA6387A3E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7" y="1241396"/>
            <a:ext cx="6491225" cy="49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3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F7DD-2FF3-D54C-BCF8-6D904E9C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Unsaturated Model 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8011-FC5F-BC4F-A9E8-DC8C5FD8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70FAD27-B3EA-504D-AB68-91A38A1018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056" y="267268"/>
            <a:ext cx="2316186" cy="53791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474418-1931-014B-9390-8533582D19B4}"/>
              </a:ext>
            </a:extLst>
          </p:cNvPr>
          <p:cNvSpPr/>
          <p:nvPr/>
        </p:nvSpPr>
        <p:spPr>
          <a:xfrm>
            <a:off x="7572375" y="1171575"/>
            <a:ext cx="371475" cy="48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ECEC0-6D8C-9740-A11E-80D101AACAC0}"/>
              </a:ext>
            </a:extLst>
          </p:cNvPr>
          <p:cNvSpPr/>
          <p:nvPr/>
        </p:nvSpPr>
        <p:spPr>
          <a:xfrm>
            <a:off x="9086850" y="3013981"/>
            <a:ext cx="1928813" cy="1985962"/>
          </a:xfrm>
          <a:prstGeom prst="rect">
            <a:avLst/>
          </a:prstGeom>
          <a:solidFill>
            <a:srgbClr val="CCCC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F4A2B-C602-724F-89E0-2BA6387A3E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9098" y="1241396"/>
            <a:ext cx="6465703" cy="49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0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663A-7525-374A-95E3-30A03A90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66D3-48D0-3143-98E9-ECD214FD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544287"/>
            <a:ext cx="6478817" cy="44955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description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Stefan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Mass Balance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Unsaturated</a:t>
            </a:r>
          </a:p>
          <a:p>
            <a:r>
              <a:rPr lang="en-US" dirty="0"/>
              <a:t>Model Efficiency Comparison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Observed thaw rates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A7D11-14FD-FC4B-A133-7A465C974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809" y="-17786"/>
            <a:ext cx="3858151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1F8F5E-21A9-B84E-A2DA-038E9D0AD447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6A1BC-A5B3-5342-813F-3A9FD527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BE8D3C-FBCB-E44E-BFE1-24CF5FB2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1476-9E46-EE47-B989-0302E55C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7E810-684D-B341-AF16-351C551D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8C740-81A4-6D47-B301-4AA34E5C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E95175-23BF-044E-BCF9-BE2E53AD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BAD9C8-81D3-F340-8B10-853E2ADB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AA3222-8762-0D4F-B391-F4D2F2B1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0DC02D-AE49-7E4A-93D1-C1DAEB92E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E873C-0A2C-D144-8879-71289C8E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9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F7FA-4374-3444-87F3-3297B7ED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Efficiency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F37E9-AB30-CE44-9DEE-03991A7C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67029D-6136-DC4A-80E0-16BCCE882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81828"/>
              </p:ext>
            </p:extLst>
          </p:nvPr>
        </p:nvGraphicFramePr>
        <p:xfrm>
          <a:off x="1838713" y="2668272"/>
          <a:ext cx="8128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358846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22780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6391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6814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Finite Volume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8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Timestep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h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4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time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1275 s (21 min)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 s (1 min)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3613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234989C-FCBA-3F4C-8827-60097628C512}"/>
              </a:ext>
            </a:extLst>
          </p:cNvPr>
          <p:cNvSpPr txBox="1"/>
          <p:nvPr/>
        </p:nvSpPr>
        <p:spPr>
          <a:xfrm>
            <a:off x="7597554" y="3838684"/>
            <a:ext cx="238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5 year simulation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617C5-4119-0447-AFA5-A9455E11DED7}"/>
              </a:ext>
            </a:extLst>
          </p:cNvPr>
          <p:cNvSpPr txBox="1"/>
          <p:nvPr/>
        </p:nvSpPr>
        <p:spPr>
          <a:xfrm>
            <a:off x="1838713" y="2148715"/>
            <a:ext cx="177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Unsaturated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3136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663A-7525-374A-95E3-30A03A90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66D3-48D0-3143-98E9-ECD214FD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544287"/>
            <a:ext cx="6478817" cy="44955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description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Stefan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Mass Balance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Unsaturated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Efficiency Comparison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/>
              <a:t>Observed thaw rates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A7D11-14FD-FC4B-A133-7A465C974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809" y="-17786"/>
            <a:ext cx="3858151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1F8F5E-21A9-B84E-A2DA-038E9D0AD447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6A1BC-A5B3-5342-813F-3A9FD527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BE8D3C-FBCB-E44E-BFE1-24CF5FB2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1476-9E46-EE47-B989-0302E55C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7E810-684D-B341-AF16-351C551D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8C740-81A4-6D47-B301-4AA34E5C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E95175-23BF-044E-BCF9-BE2E53AD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BAD9C8-81D3-F340-8B10-853E2ADB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AA3222-8762-0D4F-B391-F4D2F2B1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0DC02D-AE49-7E4A-93D1-C1DAEB92E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E873C-0A2C-D144-8879-71289C8E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8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50626_18594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106" y="0"/>
            <a:ext cx="385762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48A0A6-FFF1-6B41-825D-FCF210030BF6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F226A73-346A-AF44-B749-7893A323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538B03-8462-ED45-B0CE-8D21CC04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D18DFA-CE1D-E240-B4EF-5DEE39521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35ACAB-37F0-6246-A371-3D0AA29DC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79237D-699E-8741-A338-1B5C9BBC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46BB2F-EC18-2F44-84F6-C0D9840B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3559F4-9B7E-DD42-82D6-B301DD4F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66E041-C644-7049-A112-3BD1F8DF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1FE792-DFF5-A644-8153-07F05EEAC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114" y="1448515"/>
            <a:ext cx="4469732" cy="4493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E254-49C4-894C-B5F3-8F53469EC3F4}" type="slidenum">
              <a:rPr lang="en-US" smtClean="0"/>
              <a:t>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D2C250-8AC1-E342-A607-4BF975A9E6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Site</a:t>
            </a:r>
          </a:p>
        </p:txBody>
      </p:sp>
    </p:spTree>
    <p:extLst>
      <p:ext uri="{BB962C8B-B14F-4D97-AF65-F5344CB8AC3E}">
        <p14:creationId xmlns:p14="http://schemas.microsoft.com/office/powerpoint/2010/main" val="357912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D5DEA7-4F6E-384A-898F-48255D3102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597720"/>
            <a:ext cx="4682984" cy="5260280"/>
          </a:xfrm>
          <a:prstGeom prst="rect">
            <a:avLst/>
          </a:prstGeom>
        </p:spPr>
      </p:pic>
      <p:pic>
        <p:nvPicPr>
          <p:cNvPr id="26" name="Picture 25" descr="IMG_20150626_185940.jpg">
            <a:extLst>
              <a:ext uri="{FF2B5EF4-FFF2-40B4-BE49-F238E27FC236}">
                <a16:creationId xmlns:a16="http://schemas.microsoft.com/office/drawing/2014/main" id="{3FD482A6-E520-404D-B723-8F9AC82E42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106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6A3BC-A796-4C48-A62C-31798AC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Permafrost Degradation Rates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53FD47-5630-7F46-90A3-EF354EA67850}"/>
              </a:ext>
            </a:extLst>
          </p:cNvPr>
          <p:cNvGrpSpPr/>
          <p:nvPr/>
        </p:nvGrpSpPr>
        <p:grpSpPr>
          <a:xfrm>
            <a:off x="0" y="6220666"/>
            <a:ext cx="12192000" cy="644866"/>
            <a:chOff x="0" y="6222309"/>
            <a:chExt cx="12192000" cy="644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83EDC4-538B-8949-BD81-7EF3B3734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C52ECD-31C1-B94B-A59E-2E2FD3E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727070-3CF9-F741-B9AF-17F59D95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D46145-DA14-C243-97E8-39B7927B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F35D17-9FF3-8945-8784-405277C4A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E1DEA2-E5E1-CB49-9967-3643405C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ED204-4A41-934B-85D1-D8A479C97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31484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0FD8DD-74E9-2341-8952-42111AE5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31483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935B06-CBBA-CE4E-ABC8-FBB71C9E4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5C74-D6EC-504E-9863-AC4119C5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A1B3C9-FE5E-C74A-BE85-D51B74B2514E}"/>
              </a:ext>
            </a:extLst>
          </p:cNvPr>
          <p:cNvSpPr/>
          <p:nvPr/>
        </p:nvSpPr>
        <p:spPr>
          <a:xfrm>
            <a:off x="1131374" y="3054927"/>
            <a:ext cx="295656" cy="1198418"/>
          </a:xfrm>
          <a:prstGeom prst="rect">
            <a:avLst/>
          </a:prstGeom>
          <a:noFill/>
          <a:ln w="38100">
            <a:solidFill>
              <a:srgbClr val="1F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77B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9AD709-FD96-C441-9B00-E80DBD969DE6}"/>
              </a:ext>
            </a:extLst>
          </p:cNvPr>
          <p:cNvSpPr/>
          <p:nvPr/>
        </p:nvSpPr>
        <p:spPr>
          <a:xfrm>
            <a:off x="2405583" y="3054927"/>
            <a:ext cx="295656" cy="1198418"/>
          </a:xfrm>
          <a:prstGeom prst="rect">
            <a:avLst/>
          </a:prstGeom>
          <a:noFill/>
          <a:ln w="38100">
            <a:solidFill>
              <a:srgbClr val="185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DD467FF-2441-224F-924C-7CBABF1D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404" y="2585028"/>
            <a:ext cx="6478817" cy="4495566"/>
          </a:xfrm>
        </p:spPr>
        <p:txBody>
          <a:bodyPr>
            <a:normAutofit/>
          </a:bodyPr>
          <a:lstStyle/>
          <a:p>
            <a:r>
              <a:rPr lang="en-US" dirty="0"/>
              <a:t>10 000 surface temperature series sampled from SARIMA models</a:t>
            </a:r>
          </a:p>
          <a:p>
            <a:pPr lvl="1"/>
            <a:r>
              <a:rPr lang="en-US" dirty="0">
                <a:solidFill>
                  <a:srgbClr val="18502C"/>
                </a:solidFill>
              </a:rPr>
              <a:t>PERMAFROST</a:t>
            </a:r>
            <a:endParaRPr lang="en-US" dirty="0"/>
          </a:p>
          <a:p>
            <a:pPr lvl="1"/>
            <a:r>
              <a:rPr lang="en-US" dirty="0">
                <a:solidFill>
                  <a:srgbClr val="1F77B5"/>
                </a:solidFill>
              </a:rPr>
              <a:t>TALIK</a:t>
            </a:r>
            <a:endParaRPr lang="en-US" dirty="0"/>
          </a:p>
          <a:p>
            <a:r>
              <a:rPr lang="en-US" dirty="0"/>
              <a:t>Initial </a:t>
            </a:r>
            <a:r>
              <a:rPr lang="en-US" dirty="0" err="1">
                <a:solidFill>
                  <a:srgbClr val="C00000"/>
                </a:solidFill>
              </a:rPr>
              <a:t>talik</a:t>
            </a:r>
            <a:r>
              <a:rPr lang="en-US" dirty="0">
                <a:solidFill>
                  <a:srgbClr val="C00000"/>
                </a:solidFill>
              </a:rPr>
              <a:t> thickness </a:t>
            </a:r>
            <a:r>
              <a:rPr lang="en-US" dirty="0"/>
              <a:t>sampled from uniform distribution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EC0CEE-A55F-854B-92CE-A3C898F7FAB3}"/>
              </a:ext>
            </a:extLst>
          </p:cNvPr>
          <p:cNvCxnSpPr>
            <a:cxnSpLocks/>
          </p:cNvCxnSpPr>
          <p:nvPr/>
        </p:nvCxnSpPr>
        <p:spPr>
          <a:xfrm>
            <a:off x="1284150" y="3757610"/>
            <a:ext cx="0" cy="3286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1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C1411D5-AFC0-5648-9101-80867384A4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4397" y="1872441"/>
            <a:ext cx="5299364" cy="4135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6A3BC-A796-4C48-A62C-31798AC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Boundary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DEA7-4F6E-384A-898F-48255D3102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1597720"/>
            <a:ext cx="4682984" cy="5260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53FD47-5630-7F46-90A3-EF354EA67850}"/>
              </a:ext>
            </a:extLst>
          </p:cNvPr>
          <p:cNvGrpSpPr/>
          <p:nvPr/>
        </p:nvGrpSpPr>
        <p:grpSpPr>
          <a:xfrm>
            <a:off x="0" y="6236164"/>
            <a:ext cx="12192000" cy="644866"/>
            <a:chOff x="0" y="6222309"/>
            <a:chExt cx="12192000" cy="644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83EDC4-538B-8949-BD81-7EF3B3734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C52ECD-31C1-B94B-A59E-2E2FD3E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727070-3CF9-F741-B9AF-17F59D951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D46145-DA14-C243-97E8-39B7927B7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F35D17-9FF3-8945-8784-405277C4A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E1DEA2-E5E1-CB49-9967-3643405C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FED204-4A41-934B-85D1-D8A479C97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31484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0FD8DD-74E9-2341-8952-42111AE5D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31483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F935B06-CBBA-CE4E-ABC8-FBB71C9E4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5C74-D6EC-504E-9863-AC4119C5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A1B3C9-FE5E-C74A-BE85-D51B74B2514E}"/>
              </a:ext>
            </a:extLst>
          </p:cNvPr>
          <p:cNvSpPr/>
          <p:nvPr/>
        </p:nvSpPr>
        <p:spPr>
          <a:xfrm>
            <a:off x="1131374" y="3054927"/>
            <a:ext cx="295656" cy="1198418"/>
          </a:xfrm>
          <a:prstGeom prst="rect">
            <a:avLst/>
          </a:prstGeom>
          <a:noFill/>
          <a:ln w="38100">
            <a:solidFill>
              <a:srgbClr val="1F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77B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9AD709-FD96-C441-9B00-E80DBD969DE6}"/>
              </a:ext>
            </a:extLst>
          </p:cNvPr>
          <p:cNvSpPr/>
          <p:nvPr/>
        </p:nvSpPr>
        <p:spPr>
          <a:xfrm>
            <a:off x="2405583" y="3054927"/>
            <a:ext cx="295656" cy="1198418"/>
          </a:xfrm>
          <a:prstGeom prst="rect">
            <a:avLst/>
          </a:prstGeom>
          <a:noFill/>
          <a:ln w="38100">
            <a:solidFill>
              <a:srgbClr val="185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C38652-5ED2-7B43-B19E-A275C5F588F1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4387977" y="2418778"/>
            <a:ext cx="1006935" cy="4676067"/>
          </a:xfrm>
          <a:prstGeom prst="bentConnector2">
            <a:avLst/>
          </a:prstGeom>
          <a:ln w="38100">
            <a:solidFill>
              <a:srgbClr val="1850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9D29A0D-C286-394F-A000-DBF42283B71D}"/>
              </a:ext>
            </a:extLst>
          </p:cNvPr>
          <p:cNvCxnSpPr>
            <a:cxnSpLocks/>
          </p:cNvCxnSpPr>
          <p:nvPr/>
        </p:nvCxnSpPr>
        <p:spPr>
          <a:xfrm>
            <a:off x="1279202" y="4227860"/>
            <a:ext cx="5021586" cy="492788"/>
          </a:xfrm>
          <a:prstGeom prst="bentConnector3">
            <a:avLst>
              <a:gd name="adj1" fmla="val 209"/>
            </a:avLst>
          </a:prstGeom>
          <a:ln w="38100">
            <a:solidFill>
              <a:srgbClr val="1F77B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E9C3A0-C259-FC46-AD0D-5E0374902136}"/>
              </a:ext>
            </a:extLst>
          </p:cNvPr>
          <p:cNvSpPr txBox="1"/>
          <p:nvPr/>
        </p:nvSpPr>
        <p:spPr>
          <a:xfrm>
            <a:off x="3596645" y="4354926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F77B5"/>
                </a:solidFill>
              </a:rPr>
              <a:t>TALIK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1EFE51-68B0-4844-B349-F8B3E0AC671B}"/>
              </a:ext>
            </a:extLst>
          </p:cNvPr>
          <p:cNvSpPr txBox="1"/>
          <p:nvPr/>
        </p:nvSpPr>
        <p:spPr>
          <a:xfrm>
            <a:off x="2553411" y="4863786"/>
            <a:ext cx="189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8502C"/>
                </a:solidFill>
              </a:rPr>
              <a:t>PERMAFROST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D4A90-78AD-BF4C-B166-ADD04B7DF9D0}"/>
              </a:ext>
            </a:extLst>
          </p:cNvPr>
          <p:cNvSpPr txBox="1"/>
          <p:nvPr/>
        </p:nvSpPr>
        <p:spPr>
          <a:xfrm>
            <a:off x="7683729" y="5967412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[years]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A3C5DF-EF76-FF45-9F00-3B9F7A935E3B}"/>
              </a:ext>
            </a:extLst>
          </p:cNvPr>
          <p:cNvSpPr txBox="1"/>
          <p:nvPr/>
        </p:nvSpPr>
        <p:spPr>
          <a:xfrm rot="16200000">
            <a:off x="4488162" y="3558062"/>
            <a:ext cx="17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[C]</a:t>
            </a:r>
          </a:p>
        </p:txBody>
      </p:sp>
    </p:spTree>
    <p:extLst>
      <p:ext uri="{BB962C8B-B14F-4D97-AF65-F5344CB8AC3E}">
        <p14:creationId xmlns:p14="http://schemas.microsoft.com/office/powerpoint/2010/main" val="133926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8682-331F-3541-9D86-29B3FB53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Permafrost Degradation: Field Data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48D41D-B07B-8A4A-8FEC-CAC07EF89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colorTemperature colorTemp="7200"/>
                    </a14:imgEffect>
                    <a14:imgEffect>
                      <a14:brightnessContrast bright="-3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9925" y="1825625"/>
            <a:ext cx="5588000" cy="419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254B0-9882-944E-B330-C60D33C1C093}"/>
              </a:ext>
            </a:extLst>
          </p:cNvPr>
          <p:cNvSpPr txBox="1"/>
          <p:nvPr/>
        </p:nvSpPr>
        <p:spPr>
          <a:xfrm>
            <a:off x="3979261" y="5445164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Talik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F13BC-62AC-D642-9FBB-0E86C713F7A3}"/>
              </a:ext>
            </a:extLst>
          </p:cNvPr>
          <p:cNvSpPr txBox="1"/>
          <p:nvPr/>
        </p:nvSpPr>
        <p:spPr>
          <a:xfrm>
            <a:off x="2027893" y="5376564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No</a:t>
            </a:r>
          </a:p>
          <a:p>
            <a:pPr algn="ctr"/>
            <a:r>
              <a:rPr lang="en-CA" sz="2400" dirty="0"/>
              <a:t>Talik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5EC5-31DB-D643-8DE2-7173FE93A2D7}"/>
              </a:ext>
            </a:extLst>
          </p:cNvPr>
          <p:cNvSpPr txBox="1"/>
          <p:nvPr/>
        </p:nvSpPr>
        <p:spPr>
          <a:xfrm rot="16200000">
            <a:off x="-1342851" y="3071097"/>
            <a:ext cx="3368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Change in </a:t>
            </a:r>
          </a:p>
          <a:p>
            <a:r>
              <a:rPr lang="en-CA" sz="2400" dirty="0"/>
              <a:t>Depth to Permafrost [cm]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10AFA-612B-114E-A381-6AFA5B49B398}"/>
              </a:ext>
            </a:extLst>
          </p:cNvPr>
          <p:cNvSpPr txBox="1"/>
          <p:nvPr/>
        </p:nvSpPr>
        <p:spPr>
          <a:xfrm>
            <a:off x="85969" y="6492875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Connon </a:t>
            </a:r>
            <a:r>
              <a:rPr lang="en-CA" i="1" dirty="0"/>
              <a:t>et al.</a:t>
            </a:r>
            <a:r>
              <a:rPr lang="en-CA" dirty="0"/>
              <a:t> 2017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B6892F6-D0B3-F149-A6EA-B9811254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22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8843D9-DF83-8245-898F-F1F4BDAF7C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102" y="1492787"/>
            <a:ext cx="5060735" cy="3759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366462-B14D-3C49-B74E-20AA5F4A5B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276" y="1895321"/>
            <a:ext cx="593268" cy="5015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E1F9EC-63FB-0349-8A8B-1EF95251AEE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000" y="2245059"/>
            <a:ext cx="415899" cy="5015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851AA4-E328-084E-ABCF-0B631CF2BD75}"/>
              </a:ext>
            </a:extLst>
          </p:cNvPr>
          <p:cNvSpPr txBox="1"/>
          <p:nvPr/>
        </p:nvSpPr>
        <p:spPr>
          <a:xfrm>
            <a:off x="1875209" y="190703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7ED599-445B-D348-A32C-389CB88CE11E}"/>
              </a:ext>
            </a:extLst>
          </p:cNvPr>
          <p:cNvSpPr txBox="1"/>
          <p:nvPr/>
        </p:nvSpPr>
        <p:spPr>
          <a:xfrm>
            <a:off x="1866839" y="2288071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</a:t>
            </a:r>
          </a:p>
        </p:txBody>
      </p:sp>
    </p:spTree>
    <p:extLst>
      <p:ext uri="{BB962C8B-B14F-4D97-AF65-F5344CB8AC3E}">
        <p14:creationId xmlns:p14="http://schemas.microsoft.com/office/powerpoint/2010/main" val="226677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20150626_185940.jpg">
            <a:extLst>
              <a:ext uri="{FF2B5EF4-FFF2-40B4-BE49-F238E27FC236}">
                <a16:creationId xmlns:a16="http://schemas.microsoft.com/office/drawing/2014/main" id="{7F48410E-CAA8-FB40-9EB7-1C1570E7C7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106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1EF2B-C374-7A48-892C-DF347D30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0C6A-1EFA-7246-9805-D1D6A16EF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6" y="3254188"/>
            <a:ext cx="54983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Steps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Test in other environments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Seasonal frost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Frost heave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Incorporation into hydrologic models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416C49-A36F-724A-A36E-044BA527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C08E64-5365-1C40-8F2E-B244B2FE739D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A32D82-8835-E94A-9DA4-E5BF6A0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5DE6A2-3A39-3046-9929-6B50FA25F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E4B395-E455-DB4F-AD9F-B723B7C54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D71C33-6D56-1C40-A249-63A29108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10FFE8-15F0-2A42-81C1-FDFF1BE04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7BFF72-3C25-8541-AD63-A5FD810D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212E18-E980-204F-B599-C3C9CE619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6EFF88-8C03-704F-B9FF-24C923194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A69AEC-7ED1-6045-894F-4036FA8B6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2AB8D70B-7B3E-044B-A172-44AF111A570A}"/>
              </a:ext>
            </a:extLst>
          </p:cNvPr>
          <p:cNvSpPr txBox="1">
            <a:spLocks/>
          </p:cNvSpPr>
          <p:nvPr/>
        </p:nvSpPr>
        <p:spPr>
          <a:xfrm>
            <a:off x="8578081" y="6491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bg2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935BA4-9630-D040-B397-03319E62657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11DE91-128E-CE49-93EA-082FD6281CB6}"/>
              </a:ext>
            </a:extLst>
          </p:cNvPr>
          <p:cNvSpPr txBox="1">
            <a:spLocks/>
          </p:cNvSpPr>
          <p:nvPr/>
        </p:nvSpPr>
        <p:spPr>
          <a:xfrm>
            <a:off x="602306" y="1428143"/>
            <a:ext cx="5385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interface model presented 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Fast!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Variably-saturated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Unconditionally Stable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Allowing for:</a:t>
            </a:r>
            <a:endParaRPr lang="en-US" dirty="0"/>
          </a:p>
          <a:p>
            <a:pPr lvl="1"/>
            <a:r>
              <a:rPr lang="en-US" dirty="0"/>
              <a:t>Uncertainty analysis</a:t>
            </a:r>
          </a:p>
          <a:p>
            <a:pPr lvl="1"/>
            <a:r>
              <a:rPr lang="en-US" dirty="0"/>
              <a:t>Sensitivity analysis </a:t>
            </a:r>
          </a:p>
          <a:p>
            <a:pPr lvl="1"/>
            <a:r>
              <a:rPr lang="en-US" dirty="0"/>
              <a:t>Stochastic simulations</a:t>
            </a:r>
          </a:p>
          <a:p>
            <a:pPr lvl="1"/>
            <a:r>
              <a:rPr lang="en-US" dirty="0"/>
              <a:t>Extended simulation duration</a:t>
            </a:r>
          </a:p>
        </p:txBody>
      </p:sp>
    </p:spTree>
    <p:extLst>
      <p:ext uri="{BB962C8B-B14F-4D97-AF65-F5344CB8AC3E}">
        <p14:creationId xmlns:p14="http://schemas.microsoft.com/office/powerpoint/2010/main" val="34798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DFBAA-4C32-496E-8988-71494AA39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9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26194B-A2B8-431A-8082-2034A87D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4A57-FF30-45B0-9F0B-E6C42B2E5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93087"/>
            <a:ext cx="6575145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Many thanks to those who contributed to fieldwork and advised model development: Caren Ackley, </a:t>
            </a:r>
            <a:r>
              <a:rPr lang="en-CA" dirty="0" err="1"/>
              <a:t>Erfan</a:t>
            </a:r>
            <a:r>
              <a:rPr lang="en-CA" dirty="0"/>
              <a:t> </a:t>
            </a:r>
            <a:r>
              <a:rPr lang="en-CA" dirty="0" err="1"/>
              <a:t>Amiri</a:t>
            </a:r>
            <a:r>
              <a:rPr lang="en-CA" dirty="0"/>
              <a:t>, Dr. Nandita </a:t>
            </a:r>
            <a:r>
              <a:rPr lang="en-CA" dirty="0" err="1"/>
              <a:t>Basu</a:t>
            </a:r>
            <a:r>
              <a:rPr lang="en-CA" dirty="0"/>
              <a:t>, Michael Braverman, Genevieve Brown, Dr. Ryan </a:t>
            </a:r>
            <a:r>
              <a:rPr lang="en-CA" dirty="0" err="1"/>
              <a:t>Connon</a:t>
            </a:r>
            <a:r>
              <a:rPr lang="en-CA" dirty="0"/>
              <a:t>, Dr. James Craig, Dirk Friesen, Gabriel </a:t>
            </a:r>
            <a:r>
              <a:rPr lang="en-CA" dirty="0" err="1"/>
              <a:t>Hould</a:t>
            </a:r>
            <a:r>
              <a:rPr lang="en-CA" dirty="0"/>
              <a:t> Gosselin, Sarah Grass, Dr. Julie Mai, Dr. Jonathan Price, Dr. William Quinton, Lindsay Stone, and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F04D8-4629-4958-8DE7-BDD44F1D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826" y="5038373"/>
            <a:ext cx="3049916" cy="179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EB995-85DF-48D5-936B-4F0E18A570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420" y="5025794"/>
            <a:ext cx="2149076" cy="1811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AE0633-E2F3-F64F-A66C-C949A3F94D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2674" y="5694251"/>
            <a:ext cx="4546570" cy="9735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33F314-3203-6943-ADA6-549DE7D99D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802" y="5758375"/>
            <a:ext cx="2286520" cy="1078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AFB221-177E-784B-8A14-A6471955958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2044" y="169860"/>
            <a:ext cx="1727200" cy="1716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7FB86-2D5C-EF4A-A16D-192C8855C6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141"/>
          <a:stretch/>
        </p:blipFill>
        <p:spPr>
          <a:xfrm>
            <a:off x="8415122" y="190201"/>
            <a:ext cx="1876922" cy="1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2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8682-331F-3541-9D86-29B3FB53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Permafrost Degradation: Positive Feedback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48D41D-B07B-8A4A-8FEC-CAC07EF89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  <a14:imgEffect>
                      <a14:colorTemperature colorTemp="7200"/>
                    </a14:imgEffect>
                    <a14:imgEffect>
                      <a14:brightnessContrast bright="-3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9925" y="1825625"/>
            <a:ext cx="5588000" cy="419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910AFA-612B-114E-A381-6AFA5B49B398}"/>
              </a:ext>
            </a:extLst>
          </p:cNvPr>
          <p:cNvSpPr txBox="1"/>
          <p:nvPr/>
        </p:nvSpPr>
        <p:spPr>
          <a:xfrm>
            <a:off x="85969" y="6492875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Connon </a:t>
            </a:r>
            <a:r>
              <a:rPr lang="en-CA" i="1" dirty="0"/>
              <a:t>et al.</a:t>
            </a:r>
            <a:r>
              <a:rPr lang="en-CA" dirty="0"/>
              <a:t> 2017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B6892F6-D0B3-F149-A6EA-B9811254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t>25</a:t>
            </a:fld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C9EF1E2-1C93-5846-BC08-ACB0B4A4C78A}"/>
              </a:ext>
            </a:extLst>
          </p:cNvPr>
          <p:cNvSpPr/>
          <p:nvPr/>
        </p:nvSpPr>
        <p:spPr>
          <a:xfrm rot="2520735">
            <a:off x="6875883" y="2253083"/>
            <a:ext cx="3336082" cy="3336082"/>
          </a:xfrm>
          <a:prstGeom prst="arc">
            <a:avLst>
              <a:gd name="adj1" fmla="val 16200000"/>
              <a:gd name="adj2" fmla="val 11733489"/>
            </a:avLst>
          </a:prstGeom>
          <a:noFill/>
          <a:ln w="352425">
            <a:solidFill>
              <a:srgbClr val="18502C"/>
            </a:solidFill>
            <a:headEnd type="non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E820AC-DAEE-C541-9096-CF84C2484791}"/>
              </a:ext>
            </a:extLst>
          </p:cNvPr>
          <p:cNvSpPr/>
          <p:nvPr/>
        </p:nvSpPr>
        <p:spPr>
          <a:xfrm>
            <a:off x="7794898" y="1877289"/>
            <a:ext cx="1620785" cy="882477"/>
          </a:xfrm>
          <a:prstGeom prst="roundRect">
            <a:avLst/>
          </a:prstGeom>
          <a:solidFill>
            <a:srgbClr val="1F77B5"/>
          </a:solidFill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Talik</a:t>
            </a:r>
            <a:r>
              <a:rPr lang="en-US" sz="2000" b="1" dirty="0">
                <a:solidFill>
                  <a:schemeClr val="bg1"/>
                </a:solidFill>
              </a:rPr>
              <a:t> 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D3D1A75-556E-4546-B641-A1E2D3EA582B}"/>
              </a:ext>
            </a:extLst>
          </p:cNvPr>
          <p:cNvSpPr/>
          <p:nvPr/>
        </p:nvSpPr>
        <p:spPr>
          <a:xfrm>
            <a:off x="9425816" y="3381261"/>
            <a:ext cx="1620785" cy="882477"/>
          </a:xfrm>
          <a:prstGeom prst="roundRect">
            <a:avLst/>
          </a:prstGeom>
          <a:solidFill>
            <a:srgbClr val="1F77B5"/>
          </a:solidFill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Subsidence and ponding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3950E3B-A5F4-0547-A5F5-9943C8285AEF}"/>
              </a:ext>
            </a:extLst>
          </p:cNvPr>
          <p:cNvSpPr/>
          <p:nvPr/>
        </p:nvSpPr>
        <p:spPr>
          <a:xfrm>
            <a:off x="8455097" y="4537553"/>
            <a:ext cx="2663708" cy="1037694"/>
          </a:xfrm>
          <a:prstGeom prst="roundRect">
            <a:avLst>
              <a:gd name="adj" fmla="val 13824"/>
            </a:avLst>
          </a:prstGeom>
          <a:solidFill>
            <a:srgbClr val="1F77B5"/>
          </a:solidFill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Canopy degradation and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Increased conductivity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43C3D0-F43B-AE4D-A28B-4F95AEAD9A22}"/>
              </a:ext>
            </a:extLst>
          </p:cNvPr>
          <p:cNvSpPr/>
          <p:nvPr/>
        </p:nvSpPr>
        <p:spPr>
          <a:xfrm>
            <a:off x="6469419" y="4615162"/>
            <a:ext cx="1620785" cy="882477"/>
          </a:xfrm>
          <a:prstGeom prst="roundRect">
            <a:avLst/>
          </a:prstGeom>
          <a:solidFill>
            <a:srgbClr val="1F77B5"/>
          </a:solidFill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Advection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F29EC10-7BE6-ED43-AB64-159AFD747155}"/>
              </a:ext>
            </a:extLst>
          </p:cNvPr>
          <p:cNvSpPr/>
          <p:nvPr/>
        </p:nvSpPr>
        <p:spPr>
          <a:xfrm>
            <a:off x="6103875" y="3381261"/>
            <a:ext cx="1620785" cy="882477"/>
          </a:xfrm>
          <a:prstGeom prst="roundRect">
            <a:avLst/>
          </a:prstGeom>
          <a:solidFill>
            <a:srgbClr val="1F77B5"/>
          </a:solidFill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Increased radiation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4BE2F-568C-4B4D-B7A6-1D6B4EE3B907}"/>
              </a:ext>
            </a:extLst>
          </p:cNvPr>
          <p:cNvSpPr/>
          <p:nvPr/>
        </p:nvSpPr>
        <p:spPr>
          <a:xfrm>
            <a:off x="9373907" y="5948494"/>
            <a:ext cx="3573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Connon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2018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507D3-EE4D-C440-A7B0-5F512B9F397A}"/>
              </a:ext>
            </a:extLst>
          </p:cNvPr>
          <p:cNvSpPr txBox="1"/>
          <p:nvPr/>
        </p:nvSpPr>
        <p:spPr>
          <a:xfrm>
            <a:off x="3953135" y="5445164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Talik</a:t>
            </a:r>
            <a:endParaRPr lang="en-CA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7233CB-A1D5-0E40-B75C-63AB07C34E77}"/>
              </a:ext>
            </a:extLst>
          </p:cNvPr>
          <p:cNvSpPr txBox="1"/>
          <p:nvPr/>
        </p:nvSpPr>
        <p:spPr>
          <a:xfrm>
            <a:off x="2001767" y="5376564"/>
            <a:ext cx="73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No</a:t>
            </a:r>
          </a:p>
          <a:p>
            <a:pPr algn="ctr"/>
            <a:r>
              <a:rPr lang="en-CA" sz="2400" dirty="0"/>
              <a:t>Talik</a:t>
            </a:r>
            <a:endParaRPr lang="en-C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4EDE46-ABD7-8E49-B203-95F53B4F75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913" y="1492787"/>
            <a:ext cx="5060735" cy="37598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BD4110-73D7-0543-9644-0CEB8ECA2EB0}"/>
              </a:ext>
            </a:extLst>
          </p:cNvPr>
          <p:cNvSpPr txBox="1"/>
          <p:nvPr/>
        </p:nvSpPr>
        <p:spPr>
          <a:xfrm rot="16200000">
            <a:off x="-1342851" y="3071097"/>
            <a:ext cx="3368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Change in </a:t>
            </a:r>
          </a:p>
          <a:p>
            <a:r>
              <a:rPr lang="en-CA" sz="2400" dirty="0"/>
              <a:t>Depth to Permafrost [cm]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A75BE5-CB33-9242-B949-5F9AAA6634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102" y="1492787"/>
            <a:ext cx="5060735" cy="37598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637E-18E5-A740-A9E3-46E6AAC1A55C}"/>
              </a:ext>
            </a:extLst>
          </p:cNvPr>
          <p:cNvSpPr txBox="1"/>
          <p:nvPr/>
        </p:nvSpPr>
        <p:spPr>
          <a:xfrm>
            <a:off x="1875209" y="190703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Modelled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6D980-8E14-5243-BEB4-CF36C6A322AA}"/>
              </a:ext>
            </a:extLst>
          </p:cNvPr>
          <p:cNvSpPr txBox="1"/>
          <p:nvPr/>
        </p:nvSpPr>
        <p:spPr>
          <a:xfrm>
            <a:off x="1866839" y="2288071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4255D8-2062-2E41-A749-67A39B23E1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2276" y="1895321"/>
            <a:ext cx="414563" cy="3693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AD7B2A5-95BF-0C4E-8996-19DD718E811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000" y="2245059"/>
            <a:ext cx="415899" cy="5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7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DEB79-0F49-49FA-B329-0A9AF828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435" y="4207"/>
            <a:ext cx="5207248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31E222D-CE9C-0742-B92F-FA9833C46B22}"/>
              </a:ext>
            </a:extLst>
          </p:cNvPr>
          <p:cNvGrpSpPr/>
          <p:nvPr/>
        </p:nvGrpSpPr>
        <p:grpSpPr>
          <a:xfrm>
            <a:off x="0" y="6220060"/>
            <a:ext cx="12192000" cy="642147"/>
            <a:chOff x="0" y="6222309"/>
            <a:chExt cx="12192000" cy="64214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C4734E-0298-C248-B39E-953304F09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6713B8-1D83-0B43-8A84-4F96A574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1101E1-8C00-584B-8ACC-E4D1E4184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EFDE83-3505-7A49-9BEA-45FA7A85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7BF37E-FE51-9043-B2FD-65DD1803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43837CE-B5EF-EC4A-979A-47AB218C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3030"/>
              <a:ext cx="1524000" cy="6356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989076-65BB-5B47-9670-23840841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28765"/>
              <a:ext cx="1524000" cy="6356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7E01A3-6090-784A-BD76-1A5B02D1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28764"/>
              <a:ext cx="1524000" cy="6356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83787E-E4CB-3C42-9DDA-41404E69F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E842A-FA08-45EB-9211-CE56CF94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E891-0878-6C46-BE32-40DDC86B3EEC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A2E381-2F59-4D63-B61E-FF1E65EC7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45812"/>
              </p:ext>
            </p:extLst>
          </p:nvPr>
        </p:nvGraphicFramePr>
        <p:xfrm>
          <a:off x="762000" y="2277591"/>
          <a:ext cx="4403558" cy="822960"/>
        </p:xfrm>
        <a:graphic>
          <a:graphicData uri="http://schemas.openxmlformats.org/drawingml/2006/table">
            <a:tbl>
              <a:tblPr/>
              <a:tblGrid>
                <a:gridCol w="4403558">
                  <a:extLst>
                    <a:ext uri="{9D8B030D-6E8A-4147-A177-3AD203B41FA5}">
                      <a16:colId xmlns:a16="http://schemas.microsoft.com/office/drawing/2014/main" val="9659089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sz="2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Measurements with </a:t>
                      </a:r>
                      <a:r>
                        <a:rPr lang="en-CA" sz="2400" b="1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talik</a:t>
                      </a:r>
                      <a:br>
                        <a:rPr lang="en-CA" sz="2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CA" sz="24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(supra-permafrost layer &gt; 80 cm)</a:t>
                      </a:r>
                      <a:endParaRPr lang="en-CA" sz="2400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429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9CABE3-4D0F-459C-8341-2B214856F095}"/>
              </a:ext>
            </a:extLst>
          </p:cNvPr>
          <p:cNvSpPr txBox="1"/>
          <p:nvPr/>
        </p:nvSpPr>
        <p:spPr>
          <a:xfrm>
            <a:off x="85969" y="6492875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Connon </a:t>
            </a:r>
            <a:r>
              <a:rPr lang="en-CA" i="1" dirty="0"/>
              <a:t>et al.</a:t>
            </a:r>
            <a:r>
              <a:rPr lang="en-CA" dirty="0"/>
              <a:t> 2017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AEF25B-E6C4-472E-AE72-4FF3D2B9A255}"/>
              </a:ext>
            </a:extLst>
          </p:cNvPr>
          <p:cNvGraphicFramePr>
            <a:graphicFrameLocks noGrp="1"/>
          </p:cNvGraphicFramePr>
          <p:nvPr/>
        </p:nvGraphicFramePr>
        <p:xfrm>
          <a:off x="907140" y="3687455"/>
          <a:ext cx="406399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92">
                  <a:extLst>
                    <a:ext uri="{9D8B030D-6E8A-4147-A177-3AD203B41FA5}">
                      <a16:colId xmlns:a16="http://schemas.microsoft.com/office/drawing/2014/main" val="499975065"/>
                    </a:ext>
                  </a:extLst>
                </a:gridCol>
                <a:gridCol w="1615807">
                  <a:extLst>
                    <a:ext uri="{9D8B030D-6E8A-4147-A177-3AD203B41FA5}">
                      <a16:colId xmlns:a16="http://schemas.microsoft.com/office/drawing/2014/main" val="37040494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85587678"/>
                    </a:ext>
                  </a:extLst>
                </a:gridCol>
              </a:tblGrid>
              <a:tr h="353669"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tx1"/>
                          </a:solidFill>
                        </a:rPr>
                        <a:t>Transect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800" b="1" dirty="0">
                          <a:solidFill>
                            <a:schemeClr val="tx1"/>
                          </a:solidFill>
                        </a:rPr>
                        <a:t>Grid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108779"/>
                  </a:ext>
                </a:extLst>
              </a:tr>
              <a:tr h="353669">
                <a:tc>
                  <a:txBody>
                    <a:bodyPr/>
                    <a:lstStyle/>
                    <a:p>
                      <a:r>
                        <a:rPr lang="en-CA" sz="2800" b="1" dirty="0"/>
                        <a:t>2011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8%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461753"/>
                  </a:ext>
                </a:extLst>
              </a:tr>
              <a:tr h="353669">
                <a:tc>
                  <a:txBody>
                    <a:bodyPr/>
                    <a:lstStyle/>
                    <a:p>
                      <a:r>
                        <a:rPr lang="en-CA" sz="2800" b="1" dirty="0"/>
                        <a:t>2015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48%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33%</a:t>
                      </a: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14867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DC4210-BF52-480C-80F1-7DEE57E626A8}"/>
              </a:ext>
            </a:extLst>
          </p:cNvPr>
          <p:cNvGraphicFramePr>
            <a:graphicFrameLocks noGrp="1"/>
          </p:cNvGraphicFramePr>
          <p:nvPr/>
        </p:nvGraphicFramePr>
        <p:xfrm>
          <a:off x="4796589" y="1780674"/>
          <a:ext cx="368969" cy="365760"/>
        </p:xfrm>
        <a:graphic>
          <a:graphicData uri="http://schemas.openxmlformats.org/drawingml/2006/table">
            <a:tbl>
              <a:tblPr/>
              <a:tblGrid>
                <a:gridCol w="368969">
                  <a:extLst>
                    <a:ext uri="{9D8B030D-6E8A-4147-A177-3AD203B41FA5}">
                      <a16:colId xmlns:a16="http://schemas.microsoft.com/office/drawing/2014/main" val="413991687"/>
                    </a:ext>
                  </a:extLst>
                </a:gridCol>
              </a:tblGrid>
              <a:tr h="144379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815451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EBE6F8FD-27A2-1D4C-88E6-A2C941148B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242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Permafrost disequilibrium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DE6E78-9999-744C-8DB4-78A3D962CE40}"/>
              </a:ext>
            </a:extLst>
          </p:cNvPr>
          <p:cNvSpPr/>
          <p:nvPr/>
        </p:nvSpPr>
        <p:spPr>
          <a:xfrm>
            <a:off x="3892790" y="5863642"/>
            <a:ext cx="3573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Connon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356879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28" r="-1" b="1271"/>
          <a:stretch/>
        </p:blipFill>
        <p:spPr>
          <a:xfrm>
            <a:off x="0" y="1597720"/>
            <a:ext cx="6511772" cy="52602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81" r="5580" b="1703"/>
          <a:stretch/>
        </p:blipFill>
        <p:spPr>
          <a:xfrm>
            <a:off x="6175664" y="1577142"/>
            <a:ext cx="6084405" cy="528085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44FF730-CD8D-AA4F-A10F-B83BF86AEC23}"/>
              </a:ext>
            </a:extLst>
          </p:cNvPr>
          <p:cNvGrpSpPr/>
          <p:nvPr/>
        </p:nvGrpSpPr>
        <p:grpSpPr>
          <a:xfrm>
            <a:off x="0" y="6222309"/>
            <a:ext cx="12192000" cy="644866"/>
            <a:chOff x="0" y="6222309"/>
            <a:chExt cx="12192000" cy="64486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259BFBD-20D4-7046-BEBD-182424FF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74E0F11-945B-5C40-B9CF-837AB0383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4633AF-F095-5240-9BE1-27556DAD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0EF4602-4052-B44D-A733-23B24BCA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D8E4DAD-503F-A54F-81BA-A08C9BE9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E45C372-9033-894C-B1FC-974D52079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F8B3E7E-652B-D54F-A64A-3095F70EB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31484"/>
              <a:ext cx="1524000" cy="63569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066398A-A518-7445-A14C-8C78BBAB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31483"/>
              <a:ext cx="1524000" cy="63569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0A2E28A-E952-D646-B6E2-2E56E68DA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Taliks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098" y="6356350"/>
            <a:ext cx="2743200" cy="365125"/>
          </a:xfrm>
        </p:spPr>
        <p:txBody>
          <a:bodyPr/>
          <a:lstStyle/>
          <a:p>
            <a:fld id="{CF8DE7B6-5278-5448-A105-DABB92CB128D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09900" y="4382578"/>
            <a:ext cx="1033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Isolated</a:t>
            </a:r>
          </a:p>
          <a:p>
            <a:pPr algn="ctr"/>
            <a:r>
              <a:rPr lang="en-US" dirty="0"/>
              <a:t>Confined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3112698" y="4087190"/>
            <a:ext cx="13754" cy="29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33876" y="473214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77603" y="3883597"/>
            <a:ext cx="119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</a:t>
            </a:r>
          </a:p>
          <a:p>
            <a:pPr algn="ctr"/>
            <a:r>
              <a:rPr lang="en-US" dirty="0"/>
              <a:t>Confined</a:t>
            </a:r>
          </a:p>
        </p:txBody>
      </p:sp>
      <p:cxnSp>
        <p:nvCxnSpPr>
          <p:cNvPr id="27" name="Straight Arrow Connector 26"/>
          <p:cNvCxnSpPr>
            <a:stCxn id="25" idx="3"/>
          </p:cNvCxnSpPr>
          <p:nvPr/>
        </p:nvCxnSpPr>
        <p:spPr>
          <a:xfrm>
            <a:off x="9776264" y="4206763"/>
            <a:ext cx="1843021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H="1">
            <a:off x="6729137" y="4206763"/>
            <a:ext cx="1848466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6D1B3D-6DDB-49D8-A9E8-5D7EB483D7DB}"/>
              </a:ext>
            </a:extLst>
          </p:cNvPr>
          <p:cNvSpPr txBox="1"/>
          <p:nvPr/>
        </p:nvSpPr>
        <p:spPr>
          <a:xfrm>
            <a:off x="5661152" y="3391914"/>
            <a:ext cx="97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Wetland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AED26-8095-4E78-9657-FDD7AC112BBC}"/>
              </a:ext>
            </a:extLst>
          </p:cNvPr>
          <p:cNvSpPr/>
          <p:nvPr/>
        </p:nvSpPr>
        <p:spPr>
          <a:xfrm>
            <a:off x="6153663" y="5375189"/>
            <a:ext cx="464261" cy="358346"/>
          </a:xfrm>
          <a:prstGeom prst="rect">
            <a:avLst/>
          </a:prstGeom>
          <a:solidFill>
            <a:srgbClr val="BCD6E8"/>
          </a:solidFill>
          <a:ln>
            <a:solidFill>
              <a:srgbClr val="BCD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/>
          <p:cNvCxnSpPr>
            <a:cxnSpLocks/>
            <a:stCxn id="14" idx="2"/>
          </p:cNvCxnSpPr>
          <p:nvPr/>
        </p:nvCxnSpPr>
        <p:spPr>
          <a:xfrm>
            <a:off x="6181888" y="5101475"/>
            <a:ext cx="1" cy="1120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780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28" r="-1" b="1271"/>
          <a:stretch/>
        </p:blipFill>
        <p:spPr>
          <a:xfrm>
            <a:off x="0" y="1597720"/>
            <a:ext cx="6511772" cy="52602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81" r="5580" b="1703"/>
          <a:stretch/>
        </p:blipFill>
        <p:spPr>
          <a:xfrm>
            <a:off x="6175664" y="1577142"/>
            <a:ext cx="6084405" cy="528085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7483F2-2123-E641-8C3C-8880EBCDC5D2}"/>
              </a:ext>
            </a:extLst>
          </p:cNvPr>
          <p:cNvGrpSpPr/>
          <p:nvPr/>
        </p:nvGrpSpPr>
        <p:grpSpPr>
          <a:xfrm>
            <a:off x="0" y="6222309"/>
            <a:ext cx="12192000" cy="644866"/>
            <a:chOff x="0" y="6222309"/>
            <a:chExt cx="12192000" cy="64486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E2E3D29-0324-7548-BC3E-CCC0FA48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31483"/>
              <a:ext cx="1524000" cy="6356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B24AE0-E400-734C-A99D-472B4FB2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FBE526-D0B3-1A42-A552-F78A5CD0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CD8F5D2-A346-424A-AB79-3A250B005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28FF1E-FBAD-4540-B85E-B999B7105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84AFD6-0892-5F4C-B5F1-005CE5243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AAD45B-A952-CE46-90B5-91D3E48A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AFAA880-AED7-0D46-9A5D-4A57C6126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31484"/>
              <a:ext cx="1524000" cy="6356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82B20A2-0425-614C-992A-3C65E3B19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Taliks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098" y="6356350"/>
            <a:ext cx="2743200" cy="365125"/>
          </a:xfrm>
        </p:spPr>
        <p:txBody>
          <a:bodyPr/>
          <a:lstStyle/>
          <a:p>
            <a:fld id="{CF8DE7B6-5278-5448-A105-DABB92CB128D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04322" y="4382578"/>
            <a:ext cx="104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Isolated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Confined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3112698" y="4087190"/>
            <a:ext cx="13755" cy="295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77603" y="3883597"/>
            <a:ext cx="119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Connected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Confined</a:t>
            </a:r>
          </a:p>
        </p:txBody>
      </p:sp>
      <p:cxnSp>
        <p:nvCxnSpPr>
          <p:cNvPr id="27" name="Straight Arrow Connector 26"/>
          <p:cNvCxnSpPr>
            <a:stCxn id="25" idx="3"/>
          </p:cNvCxnSpPr>
          <p:nvPr/>
        </p:nvCxnSpPr>
        <p:spPr>
          <a:xfrm>
            <a:off x="9776264" y="4206763"/>
            <a:ext cx="1843021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H="1">
            <a:off x="6729137" y="4206763"/>
            <a:ext cx="1848466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6D1B3D-6DDB-49D8-A9E8-5D7EB483D7DB}"/>
              </a:ext>
            </a:extLst>
          </p:cNvPr>
          <p:cNvSpPr txBox="1"/>
          <p:nvPr/>
        </p:nvSpPr>
        <p:spPr>
          <a:xfrm>
            <a:off x="5661152" y="3391914"/>
            <a:ext cx="97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Wetland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AED26-8095-4E78-9657-FDD7AC112BBC}"/>
              </a:ext>
            </a:extLst>
          </p:cNvPr>
          <p:cNvSpPr/>
          <p:nvPr/>
        </p:nvSpPr>
        <p:spPr>
          <a:xfrm>
            <a:off x="6153663" y="5375189"/>
            <a:ext cx="464261" cy="358346"/>
          </a:xfrm>
          <a:prstGeom prst="rect">
            <a:avLst/>
          </a:prstGeom>
          <a:solidFill>
            <a:srgbClr val="BCD6E8"/>
          </a:solidFill>
          <a:ln>
            <a:solidFill>
              <a:srgbClr val="BCD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08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Permafrost Thaw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E891-0878-6C46-BE32-40DDC86B3EEC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CD4DB-29D3-4D29-AC68-66A7270789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34" r="35498"/>
          <a:stretch/>
        </p:blipFill>
        <p:spPr>
          <a:xfrm>
            <a:off x="4637726" y="1812708"/>
            <a:ext cx="4689154" cy="445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5D50F-6DD9-432D-9DEE-2D17950F15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43"/>
          <a:stretch/>
        </p:blipFill>
        <p:spPr>
          <a:xfrm>
            <a:off x="518176" y="1835414"/>
            <a:ext cx="4119550" cy="4479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634060-4D9F-4A49-B49C-13FE5CC54746}"/>
                  </a:ext>
                </a:extLst>
              </p:cNvPr>
              <p:cNvSpPr txBox="1"/>
              <p:nvPr/>
            </p:nvSpPr>
            <p:spPr>
              <a:xfrm>
                <a:off x="1074851" y="1323142"/>
                <a:ext cx="23759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1947</a:t>
                </a:r>
                <a:r>
                  <a:rPr lang="en-CA" sz="2400" dirty="0"/>
                  <a:t> (70.4 ± 9 %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634060-4D9F-4A49-B49C-13FE5CC54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51" y="1323142"/>
                <a:ext cx="2375971" cy="461665"/>
              </a:xfrm>
              <a:prstGeom prst="rect">
                <a:avLst/>
              </a:prstGeom>
              <a:blipFill>
                <a:blip r:embed="rId5"/>
                <a:stretch>
                  <a:fillRect l="-3723" t="-5263" r="-106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F87A6E-6206-487A-AF40-10A43D81FBF5}"/>
                  </a:ext>
                </a:extLst>
              </p:cNvPr>
              <p:cNvSpPr/>
              <p:nvPr/>
            </p:nvSpPr>
            <p:spPr>
              <a:xfrm>
                <a:off x="4993597" y="1319632"/>
                <a:ext cx="2375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2400" b="1" dirty="0"/>
                  <a:t>2008</a:t>
                </a:r>
                <a:r>
                  <a:rPr lang="en-CA" sz="2400" dirty="0"/>
                  <a:t> (43.3 ± 8 %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F87A6E-6206-487A-AF40-10A43D81F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597" y="1319632"/>
                <a:ext cx="2375971" cy="461665"/>
              </a:xfrm>
              <a:prstGeom prst="rect">
                <a:avLst/>
              </a:prstGeom>
              <a:blipFill>
                <a:blip r:embed="rId6"/>
                <a:stretch>
                  <a:fillRect l="-3723" t="-8108" r="-106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001EAE9-6C76-4E2D-A51D-0B051730E824}"/>
              </a:ext>
            </a:extLst>
          </p:cNvPr>
          <p:cNvSpPr/>
          <p:nvPr/>
        </p:nvSpPr>
        <p:spPr>
          <a:xfrm>
            <a:off x="9232981" y="2894688"/>
            <a:ext cx="156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Permafrost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21A30-3E7C-4200-81E8-FA20345DF765}"/>
              </a:ext>
            </a:extLst>
          </p:cNvPr>
          <p:cNvSpPr/>
          <p:nvPr/>
        </p:nvSpPr>
        <p:spPr>
          <a:xfrm>
            <a:off x="9250637" y="3679140"/>
            <a:ext cx="2352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Permafrost - Free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245434-556A-4D54-97E6-9511067A374E}"/>
              </a:ext>
            </a:extLst>
          </p:cNvPr>
          <p:cNvSpPr/>
          <p:nvPr/>
        </p:nvSpPr>
        <p:spPr>
          <a:xfrm>
            <a:off x="9250636" y="4439991"/>
            <a:ext cx="745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Lake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69AB5B-8339-7149-87E4-36F062DE8648}"/>
              </a:ext>
            </a:extLst>
          </p:cNvPr>
          <p:cNvSpPr/>
          <p:nvPr/>
        </p:nvSpPr>
        <p:spPr>
          <a:xfrm>
            <a:off x="8640218" y="5581498"/>
            <a:ext cx="3573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Quinton, W. L., Hayashi, M., &amp; </a:t>
            </a:r>
            <a:r>
              <a:rPr lang="en-US" sz="1600" dirty="0" err="1"/>
              <a:t>Chasmer</a:t>
            </a:r>
            <a:r>
              <a:rPr lang="en-US" sz="1600" dirty="0"/>
              <a:t>, L. E. (2011)</a:t>
            </a:r>
          </a:p>
        </p:txBody>
      </p:sp>
    </p:spTree>
    <p:extLst>
      <p:ext uri="{BB962C8B-B14F-4D97-AF65-F5344CB8AC3E}">
        <p14:creationId xmlns:p14="http://schemas.microsoft.com/office/powerpoint/2010/main" val="14340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02FC12-4259-4348-B309-5FF26640D5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809" y="-17786"/>
            <a:ext cx="38581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A9C2F-5029-6446-8A43-22580A4C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13" y="328109"/>
            <a:ext cx="6477896" cy="1325563"/>
          </a:xfrm>
        </p:spPr>
        <p:txBody>
          <a:bodyPr/>
          <a:lstStyle/>
          <a:p>
            <a:r>
              <a:rPr lang="en-US" dirty="0"/>
              <a:t>Hydrological Impacts of Ground 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BFB3-187D-AC4A-AEF1-1715738B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18" y="2475087"/>
            <a:ext cx="5451087" cy="2353945"/>
          </a:xfrm>
        </p:spPr>
        <p:txBody>
          <a:bodyPr/>
          <a:lstStyle/>
          <a:p>
            <a:r>
              <a:rPr lang="en-US" dirty="0"/>
              <a:t>Infiltration impedance</a:t>
            </a:r>
          </a:p>
          <a:p>
            <a:r>
              <a:rPr lang="en-US" dirty="0"/>
              <a:t>Moisture migration</a:t>
            </a:r>
          </a:p>
          <a:p>
            <a:r>
              <a:rPr lang="en-US" dirty="0"/>
              <a:t>Winter quiescence </a:t>
            </a:r>
          </a:p>
          <a:p>
            <a:r>
              <a:rPr lang="en-US" dirty="0"/>
              <a:t>Soil destabilization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1AD999-24EA-8246-9897-399CE979556A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68A885-02A5-3049-A144-3D4FA3D6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25C86B-F3EA-374B-995E-8451E0A28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73F204-9424-6B48-A9E1-7F8C807E9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EC5FE7-3FB5-AE47-9974-E013CFDC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734820-D4BF-BF41-B7CC-4B479D979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FC4509-370D-2B4A-96A6-E671C279E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C508F0-0E90-A844-8314-5A77524F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D4801CA-CFBD-E44E-AAA6-EE0392F1F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5650BB-B8A8-3841-8FEE-641874573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2C898-6303-2F4E-801E-E9C9332F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9D865-B9AB-094D-8EC5-C99327BF5A5B}"/>
              </a:ext>
            </a:extLst>
          </p:cNvPr>
          <p:cNvSpPr/>
          <p:nvPr/>
        </p:nvSpPr>
        <p:spPr>
          <a:xfrm>
            <a:off x="642656" y="5650448"/>
            <a:ext cx="35732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600" dirty="0"/>
              <a:t>Gray et al. 2001; Harlan 1973; </a:t>
            </a:r>
            <a:r>
              <a:rPr lang="fr-CA" sz="1600" dirty="0" err="1"/>
              <a:t>Stähli</a:t>
            </a:r>
            <a:r>
              <a:rPr lang="fr-CA" sz="1600" dirty="0"/>
              <a:t> et al. 1999; </a:t>
            </a:r>
            <a:r>
              <a:rPr lang="fr-CA" sz="1600" dirty="0" err="1"/>
              <a:t>Woo</a:t>
            </a:r>
            <a:r>
              <a:rPr lang="fr-CA" sz="1600" dirty="0"/>
              <a:t> 2012; Nelson et al. 2001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198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F7DD-2FF3-D54C-BCF8-6D904E9C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Models of Ground 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8011-FC5F-BC4F-A9E8-DC8C5FD8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B82085-C809-3140-AE25-75A89A0D0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96507"/>
              </p:ext>
            </p:extLst>
          </p:nvPr>
        </p:nvGraphicFramePr>
        <p:xfrm>
          <a:off x="1838713" y="2192020"/>
          <a:ext cx="8128000" cy="2473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358846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422780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6391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6814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8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Continuum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Non-equilibrium</a:t>
                      </a:r>
                    </a:p>
                    <a:p>
                      <a:r>
                        <a:rPr lang="en-US" dirty="0"/>
                        <a:t>Multiple fonts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Numerically expensive</a:t>
                      </a:r>
                    </a:p>
                    <a:p>
                      <a:r>
                        <a:rPr lang="en-US" dirty="0"/>
                        <a:t>Saturated (usually)</a:t>
                      </a:r>
                    </a:p>
                    <a:p>
                      <a:r>
                        <a:rPr lang="en-US" dirty="0"/>
                        <a:t>Unstable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SUTRA-ICE </a:t>
                      </a:r>
                      <a:r>
                        <a:rPr lang="en-US" dirty="0" err="1"/>
                        <a:t>Mcclymont</a:t>
                      </a:r>
                      <a:r>
                        <a:rPr lang="en-US" dirty="0"/>
                        <a:t> </a:t>
                      </a:r>
                      <a:r>
                        <a:rPr lang="en-US" i="1" dirty="0"/>
                        <a:t>et al.; </a:t>
                      </a:r>
                      <a:r>
                        <a:rPr lang="en-US" dirty="0"/>
                        <a:t>(2013) McKenzie </a:t>
                      </a:r>
                      <a:r>
                        <a:rPr lang="en-US" i="1" dirty="0"/>
                        <a:t>et al. </a:t>
                      </a:r>
                      <a:r>
                        <a:rPr lang="en-US" dirty="0"/>
                        <a:t>(2007)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64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Front-tracking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Relatively efficient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Steady-forcing</a:t>
                      </a:r>
                    </a:p>
                    <a:p>
                      <a:r>
                        <a:rPr lang="en-US" dirty="0"/>
                        <a:t>Single front</a:t>
                      </a:r>
                    </a:p>
                    <a:p>
                      <a:r>
                        <a:rPr lang="en-US" dirty="0"/>
                        <a:t>Saturated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Stefan solution;</a:t>
                      </a:r>
                    </a:p>
                    <a:p>
                      <a:r>
                        <a:rPr lang="en-US" dirty="0"/>
                        <a:t>Hayashi </a:t>
                      </a:r>
                      <a:r>
                        <a:rPr lang="en-US" i="1" dirty="0"/>
                        <a:t>et al. </a:t>
                      </a:r>
                      <a:r>
                        <a:rPr lang="en-US" dirty="0"/>
                        <a:t>(2007)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361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0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20150626_185940.jpg">
            <a:extLst>
              <a:ext uri="{FF2B5EF4-FFF2-40B4-BE49-F238E27FC236}">
                <a16:creationId xmlns:a16="http://schemas.microsoft.com/office/drawing/2014/main" id="{1A9359E5-8A57-D34A-B063-4DBD6413B7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106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E35F1-2298-FA4F-A722-2D4A16C5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9F84-2BDD-F047-BA57-6A74EDE9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538453"/>
            <a:ext cx="538577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Develop 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Computationally efficient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Semi-analytical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Non-equilibrium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Variably-saturated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Multi-layered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Stable</a:t>
            </a:r>
          </a:p>
          <a:p>
            <a:pPr marL="0" indent="0">
              <a:buNone/>
            </a:pPr>
            <a:r>
              <a:rPr lang="en-US" dirty="0"/>
              <a:t>model to describe </a:t>
            </a:r>
          </a:p>
          <a:p>
            <a:pPr lvl="1"/>
            <a:r>
              <a:rPr lang="en-US" dirty="0"/>
              <a:t>Seasonal frost</a:t>
            </a:r>
          </a:p>
          <a:p>
            <a:pPr lvl="1"/>
            <a:r>
              <a:rPr lang="en-US" dirty="0"/>
              <a:t>Active layer </a:t>
            </a:r>
          </a:p>
          <a:p>
            <a:pPr lvl="1"/>
            <a:r>
              <a:rPr lang="en-US" dirty="0"/>
              <a:t>Permafrost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40472-853E-5240-B7BD-8C9E4CB4031F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29C8E4-486B-1B42-AE0D-0F43FCC76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BC7E43-321E-A34C-9B74-1110AC763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8A9F00-3F6E-F948-940F-787B8B92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254B7C-9DA5-D24A-8F8A-5A36003B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D80AD2-ECFE-2841-86B3-EDC7D5163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CD0EC3-77E0-5748-8384-FD8B26C8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48215B-4004-D84A-8D2B-848CBD523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CA481B-278A-7B4E-8094-74EB3F00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BC3C0D2-EF15-D846-B7C9-FE37855A3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81AB-85B3-1347-BA59-C9F9241D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2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663A-7525-374A-95E3-30A03A90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66D3-48D0-3143-98E9-ECD214FD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13" y="1544287"/>
            <a:ext cx="6478817" cy="4495566"/>
          </a:xfrm>
        </p:spPr>
        <p:txBody>
          <a:bodyPr>
            <a:normAutofit/>
          </a:bodyPr>
          <a:lstStyle/>
          <a:p>
            <a:r>
              <a:rPr lang="en-US" dirty="0"/>
              <a:t>Model description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Benchmarking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Stefan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Mass Balance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Unsaturated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Efficiency Comparison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Observed thaw rates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A7D11-14FD-FC4B-A133-7A465C974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809" y="-17786"/>
            <a:ext cx="3858151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1F8F5E-21A9-B84E-A2DA-038E9D0AD447}"/>
              </a:ext>
            </a:extLst>
          </p:cNvPr>
          <p:cNvGrpSpPr/>
          <p:nvPr/>
        </p:nvGrpSpPr>
        <p:grpSpPr>
          <a:xfrm>
            <a:off x="0" y="6218604"/>
            <a:ext cx="12192000" cy="642149"/>
            <a:chOff x="0" y="6218604"/>
            <a:chExt cx="12192000" cy="6421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F6A1BC-A5B3-5342-813F-3A9FD527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6222309"/>
              <a:ext cx="1524000" cy="6356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BE8D3C-FBCB-E44E-BFE1-24CF5FB2C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7494" y="6222309"/>
              <a:ext cx="1524000" cy="6356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1476-9E46-EE47-B989-0302E55C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6585" y="6222309"/>
              <a:ext cx="1524000" cy="63569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7E810-684D-B341-AF16-351C551D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4162" y="6222309"/>
              <a:ext cx="1524000" cy="635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28C740-81A4-6D47-B301-4AA34E5C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079" y="6222309"/>
              <a:ext cx="1524000" cy="6356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E95175-23BF-044E-BCF9-BE2E53AD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2079" y="6225062"/>
              <a:ext cx="1524000" cy="6356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BAD9C8-81D3-F340-8B10-853E2ADB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9573" y="6218605"/>
              <a:ext cx="1524000" cy="6356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AA3222-8762-0D4F-B391-F4D2F2B1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664" y="6218604"/>
              <a:ext cx="1524000" cy="6356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0DC02D-AE49-7E4A-93D1-C1DAEB92E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24321" y="6235223"/>
              <a:ext cx="167679" cy="62277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E873C-0A2C-D144-8879-71289C8E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8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D589-0938-244B-99B4-878C6188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ECD54-B881-BB44-B361-60D692471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213" y="103767"/>
            <a:ext cx="5003800" cy="616468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684AF9-EEBB-FA4D-899F-1CA509346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041" y="313407"/>
            <a:ext cx="2316186" cy="53791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DB53C-389E-1744-9051-719E0C42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95C200-4A55-CC4F-9203-3DF88AF8ED21}"/>
              </a:ext>
            </a:extLst>
          </p:cNvPr>
          <p:cNvSpPr txBox="1">
            <a:spLocks/>
          </p:cNvSpPr>
          <p:nvPr/>
        </p:nvSpPr>
        <p:spPr>
          <a:xfrm>
            <a:off x="644913" y="1857108"/>
            <a:ext cx="5385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Dynamic domain elements defined by soil properties</a:t>
            </a:r>
          </a:p>
          <a:p>
            <a:r>
              <a:rPr lang="en-US" dirty="0"/>
              <a:t>Interfaces move based on mass and energy transfer</a:t>
            </a:r>
          </a:p>
          <a:p>
            <a:r>
              <a:rPr lang="en-US" dirty="0"/>
              <a:t>Simple mass balance</a:t>
            </a:r>
          </a:p>
          <a:p>
            <a:r>
              <a:rPr lang="en-US" dirty="0"/>
              <a:t>Temperatures profile determined by superposition of analytic solutions</a:t>
            </a:r>
          </a:p>
        </p:txBody>
      </p:sp>
    </p:spTree>
    <p:extLst>
      <p:ext uri="{BB962C8B-B14F-4D97-AF65-F5344CB8AC3E}">
        <p14:creationId xmlns:p14="http://schemas.microsoft.com/office/powerpoint/2010/main" val="7393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D983-B6AB-7A42-8BCF-DE260A5B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proof is in the numbers!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80D0-4228-AE4D-A2F2-5D58B67C6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99" y="19236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Freeze-thaw front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4A25F-1F2B-8045-B9D8-0E2A53E1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5BA4-9630-D040-B397-03319E62657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31948E4-1A21-764F-B9B5-2756548399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590" y="663331"/>
            <a:ext cx="2316186" cy="537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0EE248-86BC-314D-BE40-BEAB0D9FCF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86" y="2597022"/>
            <a:ext cx="3662393" cy="25407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D89983-96FF-F44A-83B1-989E5A83FBE5}"/>
              </a:ext>
            </a:extLst>
          </p:cNvPr>
          <p:cNvSpPr txBox="1">
            <a:spLocks/>
          </p:cNvSpPr>
          <p:nvPr/>
        </p:nvSpPr>
        <p:spPr>
          <a:xfrm>
            <a:off x="288224" y="19236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Water balance (equilibrium)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F2F6E-5A81-3642-BA90-D1DE46F4585A}"/>
              </a:ext>
            </a:extLst>
          </p:cNvPr>
          <p:cNvSpPr txBox="1"/>
          <p:nvPr/>
        </p:nvSpPr>
        <p:spPr>
          <a:xfrm>
            <a:off x="171486" y="5744975"/>
            <a:ext cx="461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Flux dependent on saturation and ice content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F0D9C-307A-E24A-B856-D6826A9D4D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899" y="2703808"/>
            <a:ext cx="4095199" cy="14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75120"/>
      </p:ext>
    </p:extLst>
  </p:cSld>
  <p:clrMapOvr>
    <a:masterClrMapping/>
  </p:clrMapOvr>
</p:sld>
</file>

<file path=ppt/theme/theme1.xml><?xml version="1.0" encoding="utf-8"?>
<a:theme xmlns:a="http://schemas.openxmlformats.org/drawingml/2006/main" name="Pice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05-30DevoieCGU [Autosaved]" id="{79D01538-762A-4540-A358-76E941F5DAC3}" vid="{7C43DCD2-00F3-2446-B58F-FAF353A2E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Picea</Template>
  <TotalTime>2969</TotalTime>
  <Words>801</Words>
  <Application>Microsoft Macintosh PowerPoint</Application>
  <PresentationFormat>Widescreen</PresentationFormat>
  <Paragraphs>284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Picea</vt:lpstr>
      <vt:lpstr>Bridging Hydrology and Thermodynamics with an Interface Model of Freeze-Thaw </vt:lpstr>
      <vt:lpstr>PowerPoint Presentation</vt:lpstr>
      <vt:lpstr>Permafrost Thaw</vt:lpstr>
      <vt:lpstr>Hydrological Impacts of Ground Ice</vt:lpstr>
      <vt:lpstr>Existing Models of Ground Ice</vt:lpstr>
      <vt:lpstr>Objective</vt:lpstr>
      <vt:lpstr>Outline</vt:lpstr>
      <vt:lpstr>Interface Model</vt:lpstr>
      <vt:lpstr>The proof is in the numbers!</vt:lpstr>
      <vt:lpstr>The proof is in the numbers!</vt:lpstr>
      <vt:lpstr>Outline</vt:lpstr>
      <vt:lpstr>Stefan Problem Benchmark</vt:lpstr>
      <vt:lpstr>PowerPoint Presentation</vt:lpstr>
      <vt:lpstr>Unsaturated Model Benchmark</vt:lpstr>
      <vt:lpstr>Unsaturated Model Benchmark</vt:lpstr>
      <vt:lpstr>Unsaturated Model Benchmark</vt:lpstr>
      <vt:lpstr>Outline</vt:lpstr>
      <vt:lpstr>Model Efficiency Comparison</vt:lpstr>
      <vt:lpstr>Outline</vt:lpstr>
      <vt:lpstr>Application: Permafrost Degradation Rates</vt:lpstr>
      <vt:lpstr>Temperature Boundary Conditions</vt:lpstr>
      <vt:lpstr>Permafrost Degradation: Field Data</vt:lpstr>
      <vt:lpstr>Conclusion</vt:lpstr>
      <vt:lpstr>Acknowledgements</vt:lpstr>
      <vt:lpstr>Permafrost Degradation: Positive Feedback</vt:lpstr>
      <vt:lpstr>PowerPoint Presentation</vt:lpstr>
      <vt:lpstr>Taliks</vt:lpstr>
      <vt:lpstr>Taliks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Changes in Discontinuous Permafrost using an Interface Model of Soil Freezing and Thawing </dc:title>
  <dc:creator>Elise Gaia Devoie</dc:creator>
  <cp:lastModifiedBy>Elise Gaia Devoie</cp:lastModifiedBy>
  <cp:revision>35</cp:revision>
  <dcterms:created xsi:type="dcterms:W3CDTF">2019-06-24T20:01:26Z</dcterms:created>
  <dcterms:modified xsi:type="dcterms:W3CDTF">2019-07-16T21:16:28Z</dcterms:modified>
</cp:coreProperties>
</file>